
<file path=[Content_Types].xml><?xml version="1.0" encoding="utf-8"?>
<Types xmlns="http://schemas.openxmlformats.org/package/2006/content-types">
  <Default Extension="xml" ContentType="application/xml"/>
  <Default Extension="avi" ContentType="video/unknown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052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1A3A"/>
    <a:srgbClr val="FF2E45"/>
    <a:srgbClr val="00BAD7"/>
    <a:srgbClr val="EE7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66" autoAdjust="0"/>
  </p:normalViewPr>
  <p:slideViewPr>
    <p:cSldViewPr snapToGrid="0" snapToObjects="1">
      <p:cViewPr varScale="1">
        <p:scale>
          <a:sx n="112" d="100"/>
          <a:sy n="112" d="100"/>
        </p:scale>
        <p:origin x="-2536" y="-104"/>
      </p:cViewPr>
      <p:guideLst>
        <p:guide orient="horz" pos="2319"/>
        <p:guide pos="30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558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B2DD-044C-4608-A085-036E69F238C7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8895-1E9A-495A-B7BB-BA6BA81159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8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Microfluidics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manipulation of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engineered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microsystems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, at LAAS and in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institutes, for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first,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spread one,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lab</a:t>
            </a:r>
            <a:r>
              <a:rPr lang="fr-FR" baseline="0" dirty="0" smtClean="0"/>
              <a:t>-on-chip concept: </a:t>
            </a:r>
            <a:r>
              <a:rPr lang="fr-FR" baseline="0" dirty="0" err="1" smtClean="0"/>
              <a:t>integrating</a:t>
            </a:r>
            <a:r>
              <a:rPr lang="fr-FR" baseline="0" dirty="0" smtClean="0"/>
              <a:t> in a single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fluid</a:t>
            </a:r>
            <a:r>
              <a:rPr lang="fr-FR" baseline="0" dirty="0" smtClean="0"/>
              <a:t> handling,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sensing</a:t>
            </a:r>
            <a:r>
              <a:rPr lang="fr-FR" baseline="0" dirty="0" smtClean="0"/>
              <a:t>, data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, communication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all the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laboratory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adantages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reliability</a:t>
            </a:r>
            <a:r>
              <a:rPr lang="fr-FR" baseline="0" dirty="0" smtClean="0"/>
              <a:t>, high </a:t>
            </a:r>
            <a:r>
              <a:rPr lang="fr-FR" baseline="0" dirty="0" err="1" smtClean="0"/>
              <a:t>throughput</a:t>
            </a:r>
            <a:r>
              <a:rPr lang="fr-FR" baseline="0" dirty="0" smtClean="0"/>
              <a:t> (//), cheap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, full diagnostics.</a:t>
            </a:r>
          </a:p>
          <a:p>
            <a:endParaRPr lang="fr-FR" baseline="0" dirty="0" smtClean="0"/>
          </a:p>
          <a:p>
            <a:r>
              <a:rPr lang="fr-FR" dirty="0" smtClean="0"/>
              <a:t>The</a:t>
            </a:r>
            <a:r>
              <a:rPr lang="fr-FR" baseline="0" dirty="0" smtClean="0"/>
              <a:t> second,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emerged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recently</a:t>
            </a:r>
            <a:r>
              <a:rPr lang="fr-FR" baseline="0" dirty="0" smtClean="0"/>
              <a:t>, uses the control of conditions,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on a chip, to </a:t>
            </a:r>
            <a:r>
              <a:rPr lang="fr-FR" baseline="0" dirty="0" err="1" smtClean="0"/>
              <a:t>mimic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microenvironment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of model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decipher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occuring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, real, situations.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9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LAAS </a:t>
            </a:r>
            <a:r>
              <a:rPr lang="fr-FR" dirty="0" err="1" smtClean="0"/>
              <a:t>is</a:t>
            </a:r>
            <a:r>
              <a:rPr lang="fr-FR" dirty="0" smtClean="0"/>
              <a:t> an</a:t>
            </a:r>
            <a:r>
              <a:rPr lang="fr-FR" baseline="0" dirty="0" smtClean="0"/>
              <a:t> engineering </a:t>
            </a:r>
            <a:r>
              <a:rPr lang="fr-FR" baseline="0" dirty="0" err="1" smtClean="0"/>
              <a:t>lab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benefit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exceptional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technological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platform</a:t>
            </a:r>
            <a:r>
              <a:rPr lang="fr-FR" baseline="0" dirty="0" smtClean="0"/>
              <a:t> (part of National </a:t>
            </a:r>
            <a:r>
              <a:rPr lang="fr-FR" baseline="0" dirty="0" err="1" smtClean="0"/>
              <a:t>Renatech</a:t>
            </a:r>
            <a:r>
              <a:rPr lang="fr-FR" baseline="0" dirty="0" smtClean="0"/>
              <a:t> network),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tomorrow</a:t>
            </a:r>
            <a:r>
              <a:rPr lang="fr-FR" baseline="0" dirty="0" smtClean="0"/>
              <a:t>,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kinds</a:t>
            </a:r>
            <a:r>
              <a:rPr lang="fr-FR" baseline="0" dirty="0" smtClean="0"/>
              <a:t> of « standard » microchannels made of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materials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drive </a:t>
            </a:r>
            <a:r>
              <a:rPr lang="fr-FR" baseline="0" dirty="0" err="1" smtClean="0"/>
              <a:t>technological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	-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at the </a:t>
            </a:r>
            <a:r>
              <a:rPr lang="fr-FR" baseline="0" dirty="0" err="1" smtClean="0"/>
              <a:t>nanoscale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fabricate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nanoslit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</a:t>
            </a:r>
            <a:r>
              <a:rPr lang="fr-FR" baseline="0" dirty="0" smtClean="0"/>
              <a:t> 20 nm,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silicon</a:t>
            </a:r>
            <a:r>
              <a:rPr lang="fr-FR" baseline="0" dirty="0" smtClean="0"/>
              <a:t> membranes in </a:t>
            </a:r>
            <a:r>
              <a:rPr lang="fr-FR" baseline="0" dirty="0" err="1" smtClean="0"/>
              <a:t>channels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filters</a:t>
            </a:r>
            <a:r>
              <a:rPr lang="fr-FR" baseline="0" dirty="0" smtClean="0"/>
              <a:t>, to </a:t>
            </a:r>
            <a:r>
              <a:rPr lang="fr-FR" baseline="0" dirty="0" err="1" smtClean="0"/>
              <a:t>concentrate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molecules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	- </a:t>
            </a:r>
            <a:r>
              <a:rPr lang="fr-FR" baseline="0" dirty="0" err="1" smtClean="0"/>
              <a:t>Another</a:t>
            </a:r>
            <a:r>
              <a:rPr lang="fr-FR" baseline="0" dirty="0" smtClean="0"/>
              <a:t> important axis of </a:t>
            </a:r>
            <a:r>
              <a:rPr lang="fr-FR" baseline="0" dirty="0" err="1" smtClean="0"/>
              <a:t>technological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conerns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topologies,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non-</a:t>
            </a:r>
            <a:r>
              <a:rPr lang="fr-FR" baseline="0" dirty="0" err="1" smtClean="0"/>
              <a:t>uniform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</a:t>
            </a:r>
            <a:r>
              <a:rPr lang="fr-FR" baseline="0" dirty="0" smtClean="0"/>
              <a:t> nanochannels, lamination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3D </a:t>
            </a:r>
            <a:r>
              <a:rPr lang="fr-FR" baseline="0" dirty="0" err="1" smtClean="0"/>
              <a:t>devices</a:t>
            </a:r>
            <a:r>
              <a:rPr lang="fr-FR" baseline="0" dirty="0" smtClean="0"/>
              <a:t>, and active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the in-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pump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video</a:t>
            </a:r>
            <a:r>
              <a:rPr lang="fr-FR" baseline="0" dirty="0" smtClean="0"/>
              <a:t>.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us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microfluidics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scales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	-first,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set up </a:t>
            </a:r>
            <a:r>
              <a:rPr lang="fr-FR" baseline="0" dirty="0" err="1" smtClean="0"/>
              <a:t>microfluidic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at the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(or nm)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,</a:t>
            </a:r>
          </a:p>
          <a:p>
            <a:r>
              <a:rPr lang="fr-FR" baseline="0" dirty="0" smtClean="0"/>
              <a:t>	-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fluidic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at the cellular [µm]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,</a:t>
            </a:r>
          </a:p>
          <a:p>
            <a:r>
              <a:rPr lang="fr-FR" baseline="0" dirty="0" smtClean="0"/>
              <a:t>	- at the system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axes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distinguished</a:t>
            </a:r>
            <a:r>
              <a:rPr lang="fr-FR" baseline="0" dirty="0" smtClean="0"/>
              <a:t>: first, the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fluidics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full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sensor</a:t>
            </a:r>
            <a:r>
              <a:rPr lang="fr-FR" baseline="0" dirty="0" smtClean="0"/>
              <a:t>); second, the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of model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7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at the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original </a:t>
            </a:r>
            <a:r>
              <a:rPr lang="fr-FR" baseline="0" dirty="0" err="1" smtClean="0"/>
              <a:t>principles</a:t>
            </a:r>
            <a:r>
              <a:rPr lang="fr-FR" baseline="0" dirty="0" smtClean="0"/>
              <a:t> and chips to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relevant </a:t>
            </a:r>
            <a:r>
              <a:rPr lang="fr-FR" baseline="0" dirty="0" err="1" smtClean="0"/>
              <a:t>fluidic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the concentration (real time, a </a:t>
            </a:r>
            <a:r>
              <a:rPr lang="fr-FR" baseline="0" dirty="0" err="1" smtClean="0"/>
              <a:t>thousand</a:t>
            </a:r>
            <a:r>
              <a:rPr lang="fr-FR" baseline="0" dirty="0" smtClean="0"/>
              <a:t> times factor of concentration) of DNA.</a:t>
            </a:r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 the use of nanofluidic confinement to </a:t>
            </a:r>
            <a:r>
              <a:rPr lang="fr-FR" baseline="0" dirty="0" err="1" smtClean="0"/>
              <a:t>enhance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sensitivity</a:t>
            </a:r>
            <a:r>
              <a:rPr lang="fr-FR" baseline="0" dirty="0" smtClean="0"/>
              <a:t> of a surface </a:t>
            </a:r>
            <a:r>
              <a:rPr lang="fr-FR" baseline="0" dirty="0" err="1" smtClean="0"/>
              <a:t>sensor</a:t>
            </a:r>
            <a:r>
              <a:rPr lang="fr-FR" baseline="0" dirty="0" smtClean="0"/>
              <a:t>, to </a:t>
            </a:r>
            <a:r>
              <a:rPr lang="fr-FR" baseline="0" dirty="0" err="1" smtClean="0"/>
              <a:t>discriminate</a:t>
            </a:r>
            <a:r>
              <a:rPr lang="fr-FR" baseline="0" dirty="0" smtClean="0"/>
              <a:t> single </a:t>
            </a:r>
            <a:r>
              <a:rPr lang="fr-FR" baseline="0" dirty="0" err="1" smtClean="0"/>
              <a:t>nucleotide</a:t>
            </a:r>
            <a:r>
              <a:rPr lang="fr-FR" baseline="0" dirty="0" smtClean="0"/>
              <a:t> mutation of RNA. </a:t>
            </a:r>
          </a:p>
          <a:p>
            <a:r>
              <a:rPr lang="fr-FR" baseline="0" dirty="0" smtClean="0"/>
              <a:t>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last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combine a </a:t>
            </a:r>
            <a:r>
              <a:rPr lang="fr-FR" baseline="0" dirty="0" err="1" smtClean="0"/>
              <a:t>droplets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platform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in RNA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preparation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Going</a:t>
            </a:r>
            <a:r>
              <a:rPr lang="fr-FR" dirty="0" smtClean="0"/>
              <a:t> up the </a:t>
            </a:r>
            <a:r>
              <a:rPr lang="fr-FR" dirty="0" err="1" smtClean="0"/>
              <a:t>scale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single </a:t>
            </a:r>
            <a:r>
              <a:rPr lang="fr-FR" baseline="0" dirty="0" err="1" smtClean="0"/>
              <a:t>objects</a:t>
            </a:r>
            <a:r>
              <a:rPr lang="fr-FR" baseline="0" dirty="0" smtClean="0"/>
              <a:t>, µm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(for </a:t>
            </a:r>
            <a:r>
              <a:rPr lang="fr-FR" baseline="0" dirty="0" err="1" smtClean="0"/>
              <a:t>environmental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),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simple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enabling</a:t>
            </a:r>
            <a:r>
              <a:rPr lang="fr-FR" baseline="0" dirty="0" smtClean="0"/>
              <a:t> to sort out </a:t>
            </a:r>
            <a:r>
              <a:rPr lang="fr-FR" baseline="0" dirty="0" err="1" smtClean="0"/>
              <a:t>colloid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size or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200 nm.</a:t>
            </a:r>
          </a:p>
          <a:p>
            <a:r>
              <a:rPr lang="fr-FR" baseline="0" dirty="0" smtClean="0"/>
              <a:t>Physical capture has been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trap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circulating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tumor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blood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Coils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multilevel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antibody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labeling</a:t>
            </a:r>
            <a:r>
              <a:rPr lang="fr-FR" baseline="0" dirty="0" smtClean="0"/>
              <a:t>, has been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trap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07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Going</a:t>
            </a:r>
            <a:r>
              <a:rPr lang="fr-FR" dirty="0" smtClean="0"/>
              <a:t> to</a:t>
            </a:r>
            <a:r>
              <a:rPr lang="fr-FR" baseline="0" dirty="0" smtClean="0"/>
              <a:t> the system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, the first aspect I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mention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fluidics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sensing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an </a:t>
            </a:r>
            <a:r>
              <a:rPr lang="fr-FR" baseline="0" dirty="0" err="1" smtClean="0"/>
              <a:t>algae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injected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optical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electrochemical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, to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 water </a:t>
            </a:r>
            <a:r>
              <a:rPr lang="fr-FR" baseline="0" dirty="0" err="1" smtClean="0"/>
              <a:t>pollutants</a:t>
            </a:r>
            <a:r>
              <a:rPr lang="fr-FR" baseline="0" dirty="0" smtClean="0"/>
              <a:t> (the </a:t>
            </a:r>
            <a:r>
              <a:rPr lang="fr-FR" baseline="0" dirty="0" err="1" smtClean="0"/>
              <a:t>algae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metabolism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sensitive to contaminants).</a:t>
            </a:r>
          </a:p>
          <a:p>
            <a:r>
              <a:rPr lang="fr-FR" baseline="0" dirty="0" smtClean="0"/>
              <a:t>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second case, the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trapping</a:t>
            </a:r>
            <a:r>
              <a:rPr lang="fr-FR" baseline="0" dirty="0" smtClean="0"/>
              <a:t> a single </a:t>
            </a:r>
            <a:r>
              <a:rPr lang="fr-FR" baseline="0" dirty="0" err="1" smtClean="0"/>
              <a:t>human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RF </a:t>
            </a:r>
            <a:r>
              <a:rPr lang="fr-FR" baseline="0" dirty="0" err="1" smtClean="0"/>
              <a:t>microwave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dielectric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spectroscopy</a:t>
            </a:r>
            <a:r>
              <a:rPr lang="fr-FR" baseline="0" dirty="0" smtClean="0"/>
              <a:t>, to monitor the </a:t>
            </a:r>
            <a:r>
              <a:rPr lang="fr-FR" baseline="0" dirty="0" err="1" smtClean="0"/>
              <a:t>effects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drugs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3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second</a:t>
            </a:r>
            <a:r>
              <a:rPr lang="fr-FR" baseline="0" dirty="0" smtClean="0"/>
              <a:t> concept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at the system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of model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Let me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environment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of infiltration of water, or of </a:t>
            </a:r>
            <a:r>
              <a:rPr lang="fr-FR" baseline="0" dirty="0" err="1" smtClean="0"/>
              <a:t>sequestration</a:t>
            </a:r>
            <a:r>
              <a:rPr lang="fr-FR" baseline="0" dirty="0" smtClean="0"/>
              <a:t> of CO2, in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Analysing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occuring</a:t>
            </a:r>
            <a:r>
              <a:rPr lang="fr-FR" baseline="0" dirty="0" smtClean="0"/>
              <a:t> in the real system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challenging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gain relevant information by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artificial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fabricated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microdevices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network of 2.5D nanochannels) </a:t>
            </a:r>
            <a:r>
              <a:rPr lang="fr-FR" baseline="0" dirty="0" err="1" smtClean="0"/>
              <a:t>simplifying</a:t>
            </a:r>
            <a:r>
              <a:rPr lang="fr-FR" baseline="0" dirty="0" smtClean="0"/>
              <a:t> the situation to capture the main </a:t>
            </a:r>
            <a:r>
              <a:rPr lang="fr-FR" baseline="0" dirty="0" err="1" smtClean="0"/>
              <a:t>mechanisms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For life science,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building </a:t>
            </a:r>
            <a:r>
              <a:rPr lang="fr-FR" baseline="0" dirty="0" err="1" smtClean="0"/>
              <a:t>microphysiological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devices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characterize</a:t>
            </a:r>
            <a:r>
              <a:rPr lang="fr-FR" baseline="0" dirty="0" smtClean="0"/>
              <a:t> how pressure and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constraints</a:t>
            </a:r>
            <a:r>
              <a:rPr lang="fr-FR" baseline="0" dirty="0" smtClean="0"/>
              <a:t> couple to influence the </a:t>
            </a:r>
            <a:r>
              <a:rPr lang="fr-FR" baseline="0" dirty="0" err="1" smtClean="0"/>
              <a:t>growth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assembly</a:t>
            </a:r>
            <a:r>
              <a:rPr lang="fr-FR" baseline="0" dirty="0" smtClean="0"/>
              <a:t>. As perspective, for 3D printing and </a:t>
            </a:r>
            <a:r>
              <a:rPr lang="fr-FR" baseline="0" dirty="0" err="1" smtClean="0"/>
              <a:t>bioprinting</a:t>
            </a:r>
            <a:r>
              <a:rPr lang="fr-FR" baseline="0" dirty="0" smtClean="0"/>
              <a:t> –(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Laurent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in a moment), </a:t>
            </a:r>
            <a:r>
              <a:rPr lang="fr-FR" baseline="0" dirty="0" err="1" smtClean="0"/>
              <a:t>integrating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microfluidic</a:t>
            </a:r>
            <a:r>
              <a:rPr lang="fr-FR" baseline="0" dirty="0" smtClean="0"/>
              <a:t> perfusion (</a:t>
            </a:r>
            <a:r>
              <a:rPr lang="fr-FR" baseline="0" dirty="0" err="1" smtClean="0"/>
              <a:t>feeding</a:t>
            </a:r>
            <a:r>
              <a:rPr lang="fr-FR" baseline="0" dirty="0" smtClean="0"/>
              <a:t> !)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important.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79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last message </a:t>
            </a:r>
            <a:r>
              <a:rPr lang="fr-FR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an engineering </a:t>
            </a:r>
            <a:r>
              <a:rPr lang="fr-FR" baseline="0" dirty="0" err="1" smtClean="0"/>
              <a:t>lab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focused</a:t>
            </a:r>
            <a:r>
              <a:rPr lang="fr-FR" baseline="0" dirty="0" smtClean="0"/>
              <a:t> on basic science and </a:t>
            </a:r>
            <a:r>
              <a:rPr lang="fr-FR" baseline="0" dirty="0" err="1" smtClean="0"/>
              <a:t>knowledge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transferring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to society and </a:t>
            </a:r>
            <a:r>
              <a:rPr lang="fr-FR" baseline="0" dirty="0" err="1" smtClean="0"/>
              <a:t>companies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the DNA concentration technologies has been </a:t>
            </a:r>
            <a:r>
              <a:rPr lang="fr-FR" baseline="0" dirty="0" err="1" smtClean="0"/>
              <a:t>adapted</a:t>
            </a:r>
            <a:r>
              <a:rPr lang="fr-FR" baseline="0" dirty="0" smtClean="0"/>
              <a:t> to a format compatible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electrophoresis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industrial</a:t>
            </a:r>
            <a:r>
              <a:rPr lang="fr-FR" baseline="0" dirty="0" smtClean="0"/>
              <a:t> standard , in </a:t>
            </a:r>
            <a:r>
              <a:rPr lang="fr-FR" baseline="0" dirty="0" err="1" smtClean="0"/>
              <a:t>collab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picometrics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Biosoft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mixed CNRS-</a:t>
            </a:r>
            <a:r>
              <a:rPr lang="fr-FR" baseline="0" dirty="0" err="1" smtClean="0"/>
              <a:t>Innopsys</a:t>
            </a:r>
            <a:r>
              <a:rPr lang="fr-FR" baseline="0" dirty="0" smtClean="0"/>
              <a:t> unit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integrating</a:t>
            </a:r>
            <a:r>
              <a:rPr lang="fr-FR" baseline="0" dirty="0" smtClean="0"/>
              <a:t> new concepts in microcontact printing</a:t>
            </a:r>
          </a:p>
          <a:p>
            <a:r>
              <a:rPr lang="fr-FR" baseline="0" dirty="0" smtClean="0"/>
              <a:t>2 start-ups have </a:t>
            </a:r>
            <a:r>
              <a:rPr lang="fr-FR" baseline="0" dirty="0" err="1" smtClean="0"/>
              <a:t>emerged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 on CTC </a:t>
            </a:r>
            <a:r>
              <a:rPr lang="fr-FR" baseline="0" dirty="0" err="1" smtClean="0"/>
              <a:t>trapping</a:t>
            </a:r>
            <a:r>
              <a:rPr lang="fr-FR" baseline="0" dirty="0" smtClean="0"/>
              <a:t> (Smart-Catch) and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preparation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Inorevia</a:t>
            </a:r>
            <a:r>
              <a:rPr lang="fr-FR" baseline="0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75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 : </a:t>
            </a:r>
            <a:r>
              <a:rPr lang="fr-FR" dirty="0" err="1" smtClean="0"/>
              <a:t>Thanks</a:t>
            </a:r>
            <a:r>
              <a:rPr lang="fr-FR" dirty="0" smtClean="0"/>
              <a:t> to high-</a:t>
            </a:r>
            <a:r>
              <a:rPr lang="fr-FR" dirty="0" err="1" smtClean="0"/>
              <a:t>level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platforms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combine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effort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µ</a:t>
            </a:r>
            <a:r>
              <a:rPr lang="fr-FR" baseline="0" dirty="0" err="1" smtClean="0"/>
              <a:t>fludics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devices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µ</a:t>
            </a:r>
            <a:r>
              <a:rPr lang="fr-FR" baseline="0" dirty="0" err="1" smtClean="0"/>
              <a:t>flu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lab</a:t>
            </a:r>
            <a:r>
              <a:rPr lang="fr-FR" baseline="0" dirty="0" smtClean="0"/>
              <a:t>-on-chips, model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sensing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fundamentals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transfers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8895-1E9A-495A-B7BB-BA6BA811596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3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1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ED90-AF21-A541-B11B-223981ADD0E3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4-75B4-5541-BC1B-10C841400B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ED90-AF21-A541-B11B-223981ADD0E3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2394-75B4-5541-BC1B-10C841400B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8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4211-CEB2-0949-A8E4-26999D30D7D8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0DC5-1531-2642-8E67-6B84FCEAAEE8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e la date 3"/>
          <p:cNvSpPr txBox="1">
            <a:spLocks/>
          </p:cNvSpPr>
          <p:nvPr userDrawn="1"/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062445-856B-A84E-958C-FB8B65D16AE1}" type="datetimeFigureOut">
              <a:rPr lang="fr-FR" smtClean="0"/>
              <a:pPr/>
              <a:t>20/06/18</a:t>
            </a:fld>
            <a:endParaRPr lang="fr-FR"/>
          </a:p>
        </p:txBody>
      </p:sp>
      <p:sp>
        <p:nvSpPr>
          <p:cNvPr id="20" name="Espace réservé du numéro de diapositive 5"/>
          <p:cNvSpPr txBox="1">
            <a:spLocks/>
          </p:cNvSpPr>
          <p:nvPr userDrawn="1"/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9BDE60-03CF-A443-B100-7E85D2A9C37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-7358" y="6356350"/>
            <a:ext cx="9913358" cy="501651"/>
          </a:xfrm>
          <a:prstGeom prst="rect">
            <a:avLst/>
          </a:prstGeom>
          <a:solidFill>
            <a:srgbClr val="EE74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1763045"/>
            <a:ext cx="9906000" cy="1918949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CNRSfilaire-Mono-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75" y="6383175"/>
            <a:ext cx="432000" cy="432000"/>
          </a:xfrm>
          <a:prstGeom prst="rect">
            <a:avLst/>
          </a:prstGeom>
        </p:spPr>
      </p:pic>
      <p:pic>
        <p:nvPicPr>
          <p:cNvPr id="24" name="Image 23" descr="alveoles_cla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58914" y="1903417"/>
            <a:ext cx="4877769" cy="3791873"/>
          </a:xfrm>
          <a:prstGeom prst="rect">
            <a:avLst/>
          </a:prstGeom>
        </p:spPr>
      </p:pic>
      <p:pic>
        <p:nvPicPr>
          <p:cNvPr id="25" name="Image 24" descr="Logo-LAAS50ansBLANC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900" y="6371834"/>
            <a:ext cx="742796" cy="467999"/>
          </a:xfrm>
          <a:prstGeom prst="rect">
            <a:avLst/>
          </a:prstGeom>
        </p:spPr>
      </p:pic>
      <p:pic>
        <p:nvPicPr>
          <p:cNvPr id="26" name="Image 25" descr="LAASRTDay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6" y="257428"/>
            <a:ext cx="3664208" cy="676990"/>
          </a:xfrm>
          <a:prstGeom prst="rect">
            <a:avLst/>
          </a:prstGeom>
        </p:spPr>
      </p:pic>
      <p:pic>
        <p:nvPicPr>
          <p:cNvPr id="27" name="Image 26" descr="DAY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736" y="0"/>
            <a:ext cx="1121664" cy="789432"/>
          </a:xfrm>
          <a:prstGeom prst="rect">
            <a:avLst/>
          </a:prstGeom>
        </p:spPr>
      </p:pic>
      <p:pic>
        <p:nvPicPr>
          <p:cNvPr id="28" name="Image 27" descr="LAAS-2016-blanc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" y="6420947"/>
            <a:ext cx="722698" cy="366265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4423188" y="3616474"/>
            <a:ext cx="5482813" cy="182880"/>
          </a:xfrm>
          <a:prstGeom prst="rect">
            <a:avLst/>
          </a:prstGeom>
          <a:solidFill>
            <a:srgbClr val="EE74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3504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358" y="2525"/>
            <a:ext cx="9987628" cy="861543"/>
          </a:xfrm>
          <a:prstGeom prst="rect">
            <a:avLst/>
          </a:prstGeom>
          <a:solidFill>
            <a:srgbClr val="EE7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n>
                <a:noFill/>
              </a:ln>
            </a:endParaRPr>
          </a:p>
          <a:p>
            <a:pPr algn="ctr"/>
            <a:endParaRPr lang="fr-FR" dirty="0">
              <a:ln>
                <a:noFill/>
              </a:ln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63688" y="92076"/>
            <a:ext cx="8208536" cy="63817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ED90-AF21-A541-B11B-223981ADD0E3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2394-75B4-5541-BC1B-10C841400B7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52402F-3783-B346-9F30-8723F3E340D7}" type="datetimeFigureOut">
              <a:rPr lang="fr-FR" smtClean="0"/>
              <a:pPr/>
              <a:t>20/06/18</a:t>
            </a:fld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77DEA2-6D6B-8741-AE75-54EE5074C0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926037-DE8D-DD4E-A77E-C5BE3B5C831C}" type="datetimeFigureOut">
              <a:rPr lang="fr-FR" smtClean="0"/>
              <a:pPr/>
              <a:t>20/06/18</a:t>
            </a:fld>
            <a:endParaRPr lang="fr-FR"/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903B57-454D-0C4C-8E06-5C7FC8D793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-7358" y="6304361"/>
            <a:ext cx="9913358" cy="501651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000" dirty="0" smtClean="0">
                <a:solidFill>
                  <a:schemeClr val="bg1"/>
                </a:solidFill>
                <a:latin typeface="Avenir Medium"/>
                <a:cs typeface="Avenir Medium"/>
              </a:rPr>
              <a:t>LAAS-CNRS</a:t>
            </a:r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/>
            </a:r>
            <a:b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</a:br>
            <a:r>
              <a:rPr lang="fr-FR" sz="900" dirty="0" smtClean="0">
                <a:solidFill>
                  <a:srgbClr val="EE741B"/>
                </a:solidFill>
                <a:latin typeface="Avenir Light"/>
                <a:cs typeface="Avenir Light"/>
              </a:rPr>
              <a:t>/</a:t>
            </a:r>
            <a:r>
              <a:rPr lang="fr-FR" sz="900" dirty="0" smtClean="0">
                <a:latin typeface="Avenir Light"/>
                <a:cs typeface="Avenir Light"/>
              </a:rPr>
              <a:t> Laboratoire d’analyse et d’architecture des systèmes du CNRS</a:t>
            </a:r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415874" y="6675120"/>
            <a:ext cx="5547452" cy="182880"/>
          </a:xfrm>
          <a:prstGeom prst="rect">
            <a:avLst/>
          </a:prstGeom>
          <a:solidFill>
            <a:srgbClr val="EE7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Espace réservé du numéro de diapositive 5"/>
          <p:cNvSpPr txBox="1">
            <a:spLocks/>
          </p:cNvSpPr>
          <p:nvPr userDrawn="1"/>
        </p:nvSpPr>
        <p:spPr>
          <a:xfrm>
            <a:off x="7460824" y="6440887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C903B57-454D-0C4C-8E06-5C7FC8D793F7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venir Light"/>
                <a:cs typeface="Avenir Light"/>
              </a:rPr>
              <a:pPr algn="r"/>
              <a:t>‹#›</a:t>
            </a:fld>
            <a:endParaRPr lang="fr-FR" sz="1200" dirty="0">
              <a:solidFill>
                <a:schemeClr val="bg1">
                  <a:lumMod val="75000"/>
                </a:schemeClr>
              </a:solidFill>
              <a:latin typeface="Avenir Light"/>
              <a:cs typeface="Avenir Light"/>
            </a:endParaRPr>
          </a:p>
        </p:txBody>
      </p:sp>
      <p:pic>
        <p:nvPicPr>
          <p:cNvPr id="16" name="Image 15" descr="logo LAAS RT Day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58" y="-4313"/>
            <a:ext cx="1445268" cy="8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1A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741B"/>
        </a:buClr>
        <a:buFont typeface="Lucida Grande"/>
        <a:buChar char="&gt;"/>
        <a:defRPr sz="3200" kern="1200">
          <a:solidFill>
            <a:srgbClr val="001A3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E741B"/>
        </a:buClr>
        <a:buFont typeface="Wingdings" charset="2"/>
        <a:buChar char="§"/>
        <a:defRPr sz="2800" kern="1200">
          <a:solidFill>
            <a:srgbClr val="001A3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E741B"/>
        </a:buClr>
        <a:buFont typeface="Arial"/>
        <a:buChar char="•"/>
        <a:defRPr sz="2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AD7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2E45"/>
        </a:buClr>
        <a:buFont typeface="Lucida Grande"/>
        <a:buChar char="-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gi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video" Target="NULL" TargetMode="External"/><Relationship Id="rId2" Type="http://schemas.microsoft.com/office/2007/relationships/media" Target="../media/media1.mov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tiff"/><Relationship Id="rId9" Type="http://schemas.openxmlformats.org/officeDocument/2006/relationships/image" Target="../media/image15.tiff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tiff"/><Relationship Id="rId12" Type="http://schemas.openxmlformats.org/officeDocument/2006/relationships/image" Target="../media/image29.png"/><Relationship Id="rId1" Type="http://schemas.microsoft.com/office/2007/relationships/media" Target="../media/media2.avi"/><Relationship Id="rId2" Type="http://schemas.openxmlformats.org/officeDocument/2006/relationships/video" Target="../media/media2.avi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18.emf"/><Relationship Id="rId8" Type="http://schemas.openxmlformats.org/officeDocument/2006/relationships/image" Target="../media/image34.jpe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jpeg"/><Relationship Id="rId15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18.emf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Microfluidic systems: tools for life science and environment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941615"/>
            <a:ext cx="7677150" cy="2071255"/>
          </a:xfrm>
        </p:spPr>
        <p:txBody>
          <a:bodyPr>
            <a:normAutofit/>
          </a:bodyPr>
          <a:lstStyle/>
          <a:p>
            <a:r>
              <a:rPr lang="fr-FR" sz="3500" b="1" dirty="0" smtClean="0"/>
              <a:t>ALIVE</a:t>
            </a:r>
            <a:r>
              <a:rPr lang="fr-FR" sz="3500" dirty="0" smtClean="0"/>
              <a:t> Strategic Axis</a:t>
            </a:r>
          </a:p>
          <a:p>
            <a:endParaRPr lang="fr-FR" dirty="0" smtClean="0"/>
          </a:p>
          <a:p>
            <a:pPr algn="r"/>
            <a:endParaRPr lang="fr-FR" sz="2200" dirty="0" smtClean="0"/>
          </a:p>
          <a:p>
            <a:pPr algn="r"/>
            <a:r>
              <a:rPr lang="fr-FR" sz="2200" dirty="0" smtClean="0"/>
              <a:t>Pierre Joseph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0162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: the </a:t>
            </a:r>
            <a:r>
              <a:rPr lang="fr-FR" dirty="0" err="1" smtClean="0"/>
              <a:t>microfluidic</a:t>
            </a:r>
            <a:r>
              <a:rPr lang="fr-FR" dirty="0" smtClean="0"/>
              <a:t> </a:t>
            </a:r>
            <a:r>
              <a:rPr lang="fr-FR" dirty="0" err="1" smtClean="0"/>
              <a:t>toolbox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106" y="1614417"/>
            <a:ext cx="4566882" cy="1031272"/>
          </a:xfrm>
        </p:spPr>
        <p:txBody>
          <a:bodyPr>
            <a:normAutofit/>
          </a:bodyPr>
          <a:lstStyle/>
          <a:p>
            <a:r>
              <a:rPr lang="fr-FR" dirty="0" err="1" smtClean="0"/>
              <a:t>Lab</a:t>
            </a:r>
            <a:r>
              <a:rPr lang="fr-FR" dirty="0" smtClean="0"/>
              <a:t>-on-chips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87643" y="1614417"/>
            <a:ext cx="4199529" cy="103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Model </a:t>
            </a:r>
            <a:r>
              <a:rPr lang="fr-FR" dirty="0" err="1" smtClean="0"/>
              <a:t>systems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787643" y="5037633"/>
            <a:ext cx="412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Controlled Integrated </a:t>
            </a:r>
            <a:r>
              <a:rPr lang="en-US" sz="2000" dirty="0"/>
              <a:t>microsystems to </a:t>
            </a:r>
            <a:r>
              <a:rPr lang="en-US" sz="2000" b="1" dirty="0"/>
              <a:t>mimic microenvironment</a:t>
            </a:r>
            <a:r>
              <a:rPr lang="en-US" sz="2000" dirty="0"/>
              <a:t> and study </a:t>
            </a:r>
            <a:r>
              <a:rPr lang="en-US" sz="2000" dirty="0" smtClean="0"/>
              <a:t>physiological </a:t>
            </a:r>
            <a:r>
              <a:rPr lang="en-US" sz="2000" dirty="0"/>
              <a:t>response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68170" y="978574"/>
            <a:ext cx="895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</a:t>
            </a:r>
            <a:r>
              <a:rPr lang="fr-FR" sz="2800" dirty="0" err="1" smtClean="0"/>
              <a:t>anipulate</a:t>
            </a:r>
            <a:r>
              <a:rPr lang="fr-FR" sz="2800" dirty="0" smtClean="0"/>
              <a:t> </a:t>
            </a:r>
            <a:r>
              <a:rPr lang="fr-FR" sz="2800" dirty="0" err="1" smtClean="0"/>
              <a:t>fluids</a:t>
            </a:r>
            <a:r>
              <a:rPr lang="fr-FR" sz="2800" dirty="0" smtClean="0"/>
              <a:t> in </a:t>
            </a:r>
            <a:r>
              <a:rPr lang="fr-FR" sz="2800" dirty="0" err="1" smtClean="0"/>
              <a:t>engineered</a:t>
            </a:r>
            <a:r>
              <a:rPr lang="fr-FR" sz="2800" dirty="0" smtClean="0"/>
              <a:t> </a:t>
            </a:r>
            <a:r>
              <a:rPr lang="fr-FR" sz="2800" b="1" dirty="0" smtClean="0"/>
              <a:t>microchannels: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for?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17146" y="5345410"/>
            <a:ext cx="497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I</a:t>
            </a:r>
            <a:r>
              <a:rPr lang="fr-FR" sz="2000" b="1" dirty="0" err="1" smtClean="0"/>
              <a:t>ntegrate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fluid</a:t>
            </a:r>
            <a:r>
              <a:rPr lang="fr-FR" sz="2000" dirty="0" smtClean="0">
                <a:solidFill>
                  <a:srgbClr val="0070C0"/>
                </a:solidFill>
              </a:rPr>
              <a:t> handling, </a:t>
            </a:r>
            <a:r>
              <a:rPr lang="fr-FR" sz="2000" dirty="0" err="1" smtClean="0">
                <a:solidFill>
                  <a:srgbClr val="0070C0"/>
                </a:solidFill>
              </a:rPr>
              <a:t>sample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prep</a:t>
            </a:r>
            <a:r>
              <a:rPr lang="fr-FR" sz="2000" dirty="0" smtClean="0">
                <a:solidFill>
                  <a:srgbClr val="0070C0"/>
                </a:solidFill>
              </a:rPr>
              <a:t>, </a:t>
            </a:r>
            <a:r>
              <a:rPr lang="fr-FR" sz="2000" dirty="0" err="1" smtClean="0">
                <a:solidFill>
                  <a:srgbClr val="0070C0"/>
                </a:solidFill>
              </a:rPr>
              <a:t>sensing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for </a:t>
            </a:r>
            <a:r>
              <a:rPr lang="fr-FR" sz="2000" dirty="0" err="1" smtClean="0">
                <a:solidFill>
                  <a:srgbClr val="00B050"/>
                </a:solidFill>
              </a:rPr>
              <a:t>reliable</a:t>
            </a:r>
            <a:r>
              <a:rPr lang="fr-FR" sz="2000" dirty="0" smtClean="0">
                <a:solidFill>
                  <a:srgbClr val="00B050"/>
                </a:solidFill>
              </a:rPr>
              <a:t>, //, cheap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, diagnostics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486" y="2456421"/>
            <a:ext cx="3808200" cy="21827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46347" y="4636024"/>
            <a:ext cx="1344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dirty="0">
                <a:solidFill>
                  <a:srgbClr val="FF0000"/>
                </a:solidFill>
              </a:rPr>
              <a:t>A. </a:t>
            </a:r>
            <a:r>
              <a:rPr lang="fr-FR" altLang="fr-FR" sz="1400" dirty="0" err="1">
                <a:solidFill>
                  <a:srgbClr val="FF0000"/>
                </a:solidFill>
              </a:rPr>
              <a:t>Kaushal</a:t>
            </a:r>
            <a:r>
              <a:rPr lang="fr-FR" altLang="fr-FR" sz="1400" dirty="0">
                <a:solidFill>
                  <a:srgbClr val="FF0000"/>
                </a:solidFill>
              </a:rPr>
              <a:t> 2016</a:t>
            </a:r>
          </a:p>
        </p:txBody>
      </p:sp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54106" y="4594843"/>
            <a:ext cx="1180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Gervais, 2011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" y="2180147"/>
            <a:ext cx="4618051" cy="23962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412" y="3817081"/>
            <a:ext cx="1641777" cy="14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89" y="92076"/>
            <a:ext cx="6115496" cy="6381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Fabrication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776" y="1071515"/>
            <a:ext cx="2180929" cy="707886"/>
          </a:xfrm>
          <a:noFill/>
        </p:spPr>
        <p:txBody>
          <a:bodyPr wrap="square" rtlCol="0">
            <a:spAutoFit/>
          </a:bodyPr>
          <a:lstStyle/>
          <a:p>
            <a:pPr marL="0" defTabSz="914400"/>
            <a:r>
              <a:rPr lang="fr-FR" sz="2000" dirty="0" smtClean="0">
                <a:solidFill>
                  <a:srgbClr val="000000"/>
                </a:solidFill>
                <a:latin typeface="+mn-lt"/>
                <a:cs typeface="+mn-cs"/>
              </a:rPr>
              <a:t>Standard Microchannels</a:t>
            </a:r>
            <a:endParaRPr lang="fr-FR" sz="20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15891" y="984722"/>
            <a:ext cx="376329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fr-FR"/>
            </a:defPPr>
            <a:lvl1pPr indent="-342900" defTabSz="914400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2000">
                <a:solidFill>
                  <a:srgbClr val="000000"/>
                </a:solidFill>
              </a:defRPr>
            </a:lvl1pPr>
            <a:lvl2pPr marL="742950" indent="-285750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>
                <a:solidFill>
                  <a:srgbClr val="001A3A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/>
              <a:t>2.5D, </a:t>
            </a:r>
            <a:r>
              <a:rPr lang="fr-FR" dirty="0" smtClean="0"/>
              <a:t>3D, active </a:t>
            </a:r>
            <a:r>
              <a:rPr lang="fr-FR" dirty="0" err="1"/>
              <a:t>elements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546935"/>
            <a:ext cx="302536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-342900" defTabSz="914400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2000">
                <a:solidFill>
                  <a:srgbClr val="000000"/>
                </a:solidFill>
              </a:defRPr>
            </a:lvl1pPr>
            <a:lvl2pPr marL="742950" indent="-285750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>
                <a:solidFill>
                  <a:srgbClr val="001A3A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>
                <a:solidFill>
                  <a:srgbClr val="7F7F7F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/>
              <a:t>Nanochannels</a:t>
            </a:r>
            <a:endParaRPr lang="fr-FR" dirty="0"/>
          </a:p>
        </p:txBody>
      </p:sp>
      <p:pic>
        <p:nvPicPr>
          <p:cNvPr id="7" name="RENATECH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436" y="92077"/>
            <a:ext cx="2296565" cy="82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1_R1W1_Misc__m006-filtered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238" y="1434761"/>
            <a:ext cx="1874644" cy="1477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/>
          <p:cNvGrpSpPr/>
          <p:nvPr/>
        </p:nvGrpSpPr>
        <p:grpSpPr>
          <a:xfrm>
            <a:off x="3941609" y="1645994"/>
            <a:ext cx="1303234" cy="1326174"/>
            <a:chOff x="6266957" y="2785650"/>
            <a:chExt cx="1303234" cy="132617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"/>
            <a:stretch/>
          </p:blipFill>
          <p:spPr>
            <a:xfrm>
              <a:off x="6295856" y="2785650"/>
              <a:ext cx="1274335" cy="1275608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266957" y="3804047"/>
              <a:ext cx="689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 smtClean="0"/>
                <a:t>25 µm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8864" y="3693994"/>
              <a:ext cx="293298" cy="1035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18550" y="5838704"/>
            <a:ext cx="35323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i="1">
                <a:solidFill>
                  <a:srgbClr val="000000"/>
                </a:solidFill>
              </a:defRPr>
            </a:lvl1pPr>
          </a:lstStyle>
          <a:p>
            <a:r>
              <a:rPr lang="fr-FR" dirty="0" err="1">
                <a:solidFill>
                  <a:srgbClr val="0070C0"/>
                </a:solidFill>
              </a:rPr>
              <a:t>Integrate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Porous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silicon</a:t>
            </a:r>
            <a:r>
              <a:rPr lang="fr-FR" dirty="0">
                <a:solidFill>
                  <a:srgbClr val="0070C0"/>
                </a:solidFill>
              </a:rPr>
              <a:t> membranes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5735" y="2912209"/>
            <a:ext cx="3206133" cy="323821"/>
            <a:chOff x="666416" y="2974524"/>
            <a:chExt cx="4123326" cy="395300"/>
          </a:xfrm>
        </p:grpSpPr>
        <p:pic>
          <p:nvPicPr>
            <p:cNvPr id="15" name="Picture 4" descr="\\perdita\anaillon\Windows\Documents\These\Documents de thèse\Fabrication\Puce Hakim\15_01_15_coupe_puce_metalise\SIP0324_metalise.tif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6552" y="3065023"/>
              <a:ext cx="399319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874720" y="3246637"/>
              <a:ext cx="220819" cy="6362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66416" y="2974524"/>
              <a:ext cx="923450" cy="30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200 nm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409512" y="6335557"/>
            <a:ext cx="49788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Courson, </a:t>
            </a:r>
            <a:r>
              <a:rPr lang="fr-FR" sz="1400" dirty="0"/>
              <a:t>RSC </a:t>
            </a:r>
            <a:r>
              <a:rPr lang="fr-FR" sz="1400" dirty="0" err="1"/>
              <a:t>Advances</a:t>
            </a:r>
            <a:r>
              <a:rPr lang="fr-FR" sz="1400" dirty="0"/>
              <a:t> </a:t>
            </a:r>
            <a:r>
              <a:rPr lang="fr-FR" sz="1400" dirty="0" smtClean="0"/>
              <a:t>2014		</a:t>
            </a:r>
            <a:r>
              <a:rPr lang="fr-FR" sz="1400" dirty="0" err="1" smtClean="0"/>
              <a:t>Leichlé</a:t>
            </a:r>
            <a:r>
              <a:rPr lang="fr-FR" sz="1400" dirty="0" smtClean="0"/>
              <a:t>, </a:t>
            </a:r>
            <a:r>
              <a:rPr lang="fr-FR" sz="1400" dirty="0" err="1" smtClean="0"/>
              <a:t>Lab</a:t>
            </a:r>
            <a:r>
              <a:rPr lang="fr-FR" sz="1400" dirty="0" smtClean="0"/>
              <a:t> Chip 2015</a:t>
            </a:r>
          </a:p>
          <a:p>
            <a:r>
              <a:rPr lang="fr-FR" sz="1400" dirty="0" err="1" smtClean="0"/>
              <a:t>Naillon</a:t>
            </a:r>
            <a:r>
              <a:rPr lang="fr-FR" sz="1400" dirty="0" smtClean="0"/>
              <a:t>, Micro Nanofluidics 2017	</a:t>
            </a:r>
            <a:r>
              <a:rPr lang="fr-FR" sz="1400" dirty="0" err="1" smtClean="0"/>
              <a:t>Raimbault</a:t>
            </a:r>
            <a:r>
              <a:rPr lang="fr-FR" sz="1400" dirty="0" smtClean="0"/>
              <a:t>, Flow 2017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754" y="1042042"/>
            <a:ext cx="781235" cy="1270029"/>
          </a:xfrm>
          <a:prstGeom prst="rect">
            <a:avLst/>
          </a:prstGeom>
        </p:spPr>
      </p:pic>
      <p:pic>
        <p:nvPicPr>
          <p:cNvPr id="25" name="peristalticPump - 005 - MOD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288" end="184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78323" y="1031771"/>
            <a:ext cx="2509759" cy="18882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68" y="3520803"/>
            <a:ext cx="3146200" cy="2317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097" y="1719287"/>
            <a:ext cx="105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Si, Glass, 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i="1" dirty="0" err="1" smtClean="0">
                <a:solidFill>
                  <a:srgbClr val="0070C0"/>
                </a:solidFill>
              </a:rPr>
              <a:t>polymers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5388917" y="1506329"/>
            <a:ext cx="2761627" cy="6774683"/>
          </a:xfrm>
          <a:prstGeom prst="downArrow">
            <a:avLst>
              <a:gd name="adj1" fmla="val 50000"/>
              <a:gd name="adj2" fmla="val 36629"/>
            </a:avLst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22" r="32015" b="51818"/>
          <a:stretch/>
        </p:blipFill>
        <p:spPr>
          <a:xfrm rot="16200000">
            <a:off x="5578974" y="4387084"/>
            <a:ext cx="1400384" cy="1179568"/>
          </a:xfrm>
          <a:prstGeom prst="rect">
            <a:avLst/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" t="53960" r="69659" b="7703"/>
          <a:stretch/>
        </p:blipFill>
        <p:spPr>
          <a:xfrm rot="16200000">
            <a:off x="7291274" y="4177240"/>
            <a:ext cx="1654336" cy="1114106"/>
          </a:xfrm>
          <a:prstGeom prst="rect">
            <a:avLst/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3747956" y="4634289"/>
            <a:ext cx="1330863" cy="1330863"/>
          </a:xfrm>
          <a:prstGeom prst="rect">
            <a:avLst/>
          </a:prstGeom>
          <a:scene3d>
            <a:camera prst="orthographicFront">
              <a:rot lat="20400000" lon="1200000" rev="600000"/>
            </a:camera>
            <a:lightRig rig="threePt" dir="t"/>
          </a:scene3d>
        </p:spPr>
      </p:pic>
      <p:sp>
        <p:nvSpPr>
          <p:cNvPr id="29" name="ZoneTexte 28"/>
          <p:cNvSpPr txBox="1"/>
          <p:nvPr/>
        </p:nvSpPr>
        <p:spPr>
          <a:xfrm rot="-600000">
            <a:off x="4196990" y="3832554"/>
            <a:ext cx="420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[nm]                   [µm]	            </a:t>
            </a:r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r>
              <a:rPr lang="fr-FR" dirty="0" smtClean="0">
                <a:solidFill>
                  <a:srgbClr val="FF0000"/>
                </a:solidFill>
              </a:rPr>
              <a:t>/</a:t>
            </a:r>
            <a:r>
              <a:rPr lang="fr-FR" dirty="0" err="1" smtClean="0">
                <a:solidFill>
                  <a:srgbClr val="FF0000"/>
                </a:solidFill>
              </a:rPr>
              <a:t>sensing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 rot="-600000">
            <a:off x="3540185" y="3299850"/>
            <a:ext cx="462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Scale</a:t>
            </a:r>
            <a:r>
              <a:rPr lang="fr-FR" sz="2000" dirty="0" smtClean="0"/>
              <a:t>: 	</a:t>
            </a:r>
          </a:p>
          <a:p>
            <a:r>
              <a:rPr lang="fr-FR" sz="2000" dirty="0" err="1" smtClean="0"/>
              <a:t>Molecular</a:t>
            </a:r>
            <a:r>
              <a:rPr lang="fr-FR" sz="2000" dirty="0" smtClean="0"/>
              <a:t>	       Cellular		        System</a:t>
            </a:r>
          </a:p>
        </p:txBody>
      </p:sp>
      <p:sp>
        <p:nvSpPr>
          <p:cNvPr id="31" name="Rectangle à coins arrondis 30"/>
          <p:cNvSpPr/>
          <p:nvPr/>
        </p:nvSpPr>
        <p:spPr>
          <a:xfrm rot="16200000">
            <a:off x="7237938" y="4053562"/>
            <a:ext cx="1744979" cy="1316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 rot="16200000">
            <a:off x="6150836" y="4608416"/>
            <a:ext cx="890841" cy="6240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 rot="16200000">
            <a:off x="4280023" y="5223645"/>
            <a:ext cx="164805" cy="1019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magine 1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387" y="1036802"/>
            <a:ext cx="767620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4" grpId="0" animBg="1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/>
          <p:cNvGrpSpPr/>
          <p:nvPr/>
        </p:nvGrpSpPr>
        <p:grpSpPr>
          <a:xfrm>
            <a:off x="2159901" y="3745703"/>
            <a:ext cx="1807197" cy="1725726"/>
            <a:chOff x="1969306" y="4581506"/>
            <a:chExt cx="1594384" cy="1522507"/>
          </a:xfrm>
        </p:grpSpPr>
        <p:pic>
          <p:nvPicPr>
            <p:cNvPr id="7" name="Picture 2" descr="Graphical abstract: DNA separation and enrichment using electro-hydrodynamic bidirectional flows in viscoelastic liquid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871" t="11349"/>
            <a:stretch/>
          </p:blipFill>
          <p:spPr bwMode="auto">
            <a:xfrm>
              <a:off x="2042160" y="4581506"/>
              <a:ext cx="1521530" cy="152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1969306" y="5008880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2 bar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88" y="92076"/>
            <a:ext cx="5245485" cy="63817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47" y="860918"/>
            <a:ext cx="8915400" cy="744035"/>
          </a:xfrm>
        </p:spPr>
        <p:txBody>
          <a:bodyPr/>
          <a:lstStyle/>
          <a:p>
            <a:r>
              <a:rPr lang="fr-FR" dirty="0" err="1" smtClean="0"/>
              <a:t>Concentrate</a:t>
            </a:r>
            <a:r>
              <a:rPr lang="fr-FR" dirty="0" smtClean="0"/>
              <a:t>, </a:t>
            </a:r>
            <a:r>
              <a:rPr lang="fr-FR" dirty="0" err="1" smtClean="0"/>
              <a:t>purify</a:t>
            </a:r>
            <a:r>
              <a:rPr lang="fr-FR" dirty="0" smtClean="0"/>
              <a:t>, </a:t>
            </a:r>
            <a:r>
              <a:rPr lang="fr-FR" dirty="0" err="1" smtClean="0"/>
              <a:t>detect</a:t>
            </a:r>
            <a:r>
              <a:rPr lang="fr-FR" dirty="0" smtClean="0"/>
              <a:t> DNA, RNA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406" y="1483546"/>
            <a:ext cx="4959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Transverse forces in a </a:t>
            </a:r>
            <a:r>
              <a:rPr lang="fr-FR" dirty="0" err="1" smtClean="0"/>
              <a:t>visco-elastic</a:t>
            </a:r>
            <a:r>
              <a:rPr lang="fr-FR" dirty="0" smtClean="0"/>
              <a:t> </a:t>
            </a:r>
            <a:r>
              <a:rPr lang="fr-FR" dirty="0" err="1" smtClean="0"/>
              <a:t>fluid</a:t>
            </a:r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70C0"/>
                </a:solidFill>
              </a:rPr>
              <a:t>DNA </a:t>
            </a:r>
            <a:r>
              <a:rPr lang="fr-FR" dirty="0">
                <a:solidFill>
                  <a:srgbClr val="0070C0"/>
                </a:solidFill>
              </a:rPr>
              <a:t>concentration/</a:t>
            </a:r>
            <a:r>
              <a:rPr lang="fr-FR" dirty="0" err="1">
                <a:solidFill>
                  <a:srgbClr val="0070C0"/>
                </a:solidFill>
              </a:rPr>
              <a:t>separation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27949" y="1431136"/>
            <a:ext cx="5217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Nanofluidic-Embedded </a:t>
            </a:r>
            <a:r>
              <a:rPr lang="fr-FR" dirty="0" err="1"/>
              <a:t>Biosensors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miRNA</a:t>
            </a: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Single-</a:t>
            </a:r>
            <a:r>
              <a:rPr lang="fr-FR" dirty="0" err="1" smtClean="0">
                <a:solidFill>
                  <a:srgbClr val="0070C0"/>
                </a:solidFill>
              </a:rPr>
              <a:t>Nucleotide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Difference</a:t>
            </a:r>
            <a:r>
              <a:rPr lang="fr-FR" dirty="0" smtClean="0">
                <a:solidFill>
                  <a:srgbClr val="0070C0"/>
                </a:solidFill>
              </a:rPr>
              <a:t> Discrimination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90532" y="2305952"/>
            <a:ext cx="3858156" cy="1013719"/>
            <a:chOff x="652462" y="2281712"/>
            <a:chExt cx="7839075" cy="194296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" y="2772146"/>
              <a:ext cx="78390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èche droite 10"/>
            <p:cNvSpPr/>
            <p:nvPr/>
          </p:nvSpPr>
          <p:spPr>
            <a:xfrm>
              <a:off x="683567" y="2281712"/>
              <a:ext cx="1192414" cy="4611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Δ</a:t>
              </a:r>
              <a:r>
                <a:rPr lang="fr-FR" dirty="0" smtClean="0">
                  <a:solidFill>
                    <a:prstClr val="white"/>
                  </a:solidFill>
                </a:rPr>
                <a:t>P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Flèche gauche 11"/>
            <p:cNvSpPr/>
            <p:nvPr/>
          </p:nvSpPr>
          <p:spPr>
            <a:xfrm>
              <a:off x="7352575" y="3677018"/>
              <a:ext cx="1121874" cy="54765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Δ</a:t>
              </a:r>
              <a:r>
                <a:rPr lang="fr-FR" dirty="0" smtClean="0">
                  <a:solidFill>
                    <a:prstClr val="white"/>
                  </a:solidFill>
                </a:rPr>
                <a:t>V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253"/>
            <p:cNvSpPr>
              <a:spLocks/>
            </p:cNvSpPr>
            <p:nvPr/>
          </p:nvSpPr>
          <p:spPr bwMode="auto">
            <a:xfrm rot="1770225" flipH="1">
              <a:off x="2009399" y="3040467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Freeform 253"/>
            <p:cNvSpPr>
              <a:spLocks/>
            </p:cNvSpPr>
            <p:nvPr/>
          </p:nvSpPr>
          <p:spPr bwMode="auto">
            <a:xfrm rot="1770225" flipH="1">
              <a:off x="2148631" y="3213991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Freeform 253"/>
            <p:cNvSpPr>
              <a:spLocks/>
            </p:cNvSpPr>
            <p:nvPr/>
          </p:nvSpPr>
          <p:spPr bwMode="auto">
            <a:xfrm rot="1770225" flipH="1">
              <a:off x="1649358" y="3233579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Freeform 253"/>
            <p:cNvSpPr>
              <a:spLocks/>
            </p:cNvSpPr>
            <p:nvPr/>
          </p:nvSpPr>
          <p:spPr bwMode="auto">
            <a:xfrm rot="1770225" flipH="1">
              <a:off x="1449887" y="3116161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Freeform 253"/>
            <p:cNvSpPr>
              <a:spLocks/>
            </p:cNvSpPr>
            <p:nvPr/>
          </p:nvSpPr>
          <p:spPr bwMode="auto">
            <a:xfrm rot="1770225" flipH="1">
              <a:off x="2667377" y="3171744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Freeform 253"/>
            <p:cNvSpPr>
              <a:spLocks/>
            </p:cNvSpPr>
            <p:nvPr/>
          </p:nvSpPr>
          <p:spPr bwMode="auto">
            <a:xfrm rot="1770225" flipH="1">
              <a:off x="2997373" y="3159495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Freeform 253"/>
            <p:cNvSpPr>
              <a:spLocks/>
            </p:cNvSpPr>
            <p:nvPr/>
          </p:nvSpPr>
          <p:spPr bwMode="auto">
            <a:xfrm rot="1770225" flipH="1">
              <a:off x="2852666" y="3258505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" name="Freeform 253"/>
            <p:cNvSpPr>
              <a:spLocks/>
            </p:cNvSpPr>
            <p:nvPr/>
          </p:nvSpPr>
          <p:spPr bwMode="auto">
            <a:xfrm rot="1770225" flipH="1">
              <a:off x="4171215" y="3232070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Freeform 253"/>
            <p:cNvSpPr>
              <a:spLocks/>
            </p:cNvSpPr>
            <p:nvPr/>
          </p:nvSpPr>
          <p:spPr bwMode="auto">
            <a:xfrm rot="1770225" flipH="1">
              <a:off x="4169639" y="3050522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2" name="Freeform 253"/>
            <p:cNvSpPr>
              <a:spLocks/>
            </p:cNvSpPr>
            <p:nvPr/>
          </p:nvSpPr>
          <p:spPr bwMode="auto">
            <a:xfrm rot="1770225" flipH="1">
              <a:off x="4169639" y="3166983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3" name="Freeform 253"/>
            <p:cNvSpPr>
              <a:spLocks/>
            </p:cNvSpPr>
            <p:nvPr/>
          </p:nvSpPr>
          <p:spPr bwMode="auto">
            <a:xfrm rot="1770225" flipH="1">
              <a:off x="4217583" y="3304362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4" name="Freeform 253"/>
            <p:cNvSpPr>
              <a:spLocks/>
            </p:cNvSpPr>
            <p:nvPr/>
          </p:nvSpPr>
          <p:spPr bwMode="auto">
            <a:xfrm rot="1770225" flipH="1">
              <a:off x="4217583" y="3028218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53"/>
            <p:cNvSpPr>
              <a:spLocks/>
            </p:cNvSpPr>
            <p:nvPr/>
          </p:nvSpPr>
          <p:spPr bwMode="auto">
            <a:xfrm rot="1770225" flipH="1">
              <a:off x="2367799" y="3086356"/>
              <a:ext cx="36512" cy="130175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53"/>
            <p:cNvSpPr>
              <a:spLocks/>
            </p:cNvSpPr>
            <p:nvPr/>
          </p:nvSpPr>
          <p:spPr bwMode="auto">
            <a:xfrm rot="1770225" flipH="1">
              <a:off x="3885604" y="3016866"/>
              <a:ext cx="83410" cy="177374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7" name="Freeform 253"/>
            <p:cNvSpPr>
              <a:spLocks/>
            </p:cNvSpPr>
            <p:nvPr/>
          </p:nvSpPr>
          <p:spPr bwMode="auto">
            <a:xfrm rot="1770225" flipH="1">
              <a:off x="4413737" y="3203227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8" name="Freeform 253"/>
            <p:cNvSpPr>
              <a:spLocks/>
            </p:cNvSpPr>
            <p:nvPr/>
          </p:nvSpPr>
          <p:spPr bwMode="auto">
            <a:xfrm rot="1770225" flipH="1">
              <a:off x="4451615" y="3246544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9" name="Freeform 253"/>
            <p:cNvSpPr>
              <a:spLocks/>
            </p:cNvSpPr>
            <p:nvPr/>
          </p:nvSpPr>
          <p:spPr bwMode="auto">
            <a:xfrm rot="1770225">
              <a:off x="4422223" y="3122519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0" name="Freeform 253"/>
            <p:cNvSpPr>
              <a:spLocks/>
            </p:cNvSpPr>
            <p:nvPr/>
          </p:nvSpPr>
          <p:spPr bwMode="auto">
            <a:xfrm rot="1770225" flipH="1">
              <a:off x="1816197" y="3308686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1" name="Freeform 253"/>
            <p:cNvSpPr>
              <a:spLocks/>
            </p:cNvSpPr>
            <p:nvPr/>
          </p:nvSpPr>
          <p:spPr bwMode="auto">
            <a:xfrm rot="1770225" flipH="1">
              <a:off x="3805632" y="3167705"/>
              <a:ext cx="83410" cy="177374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2" name="Freeform 253"/>
            <p:cNvSpPr>
              <a:spLocks/>
            </p:cNvSpPr>
            <p:nvPr/>
          </p:nvSpPr>
          <p:spPr bwMode="auto">
            <a:xfrm rot="1770225" flipH="1">
              <a:off x="3885605" y="3265430"/>
              <a:ext cx="83410" cy="177374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3" name="Freeform 253"/>
            <p:cNvSpPr>
              <a:spLocks/>
            </p:cNvSpPr>
            <p:nvPr/>
          </p:nvSpPr>
          <p:spPr bwMode="auto">
            <a:xfrm rot="1770225" flipH="1">
              <a:off x="2992770" y="3366482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4" name="Freeform 253"/>
            <p:cNvSpPr>
              <a:spLocks/>
            </p:cNvSpPr>
            <p:nvPr/>
          </p:nvSpPr>
          <p:spPr bwMode="auto">
            <a:xfrm rot="1770225" flipH="1">
              <a:off x="2630216" y="3082080"/>
              <a:ext cx="45719" cy="67060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5" name="Freeform 253"/>
            <p:cNvSpPr>
              <a:spLocks/>
            </p:cNvSpPr>
            <p:nvPr/>
          </p:nvSpPr>
          <p:spPr bwMode="auto">
            <a:xfrm rot="1770225" flipH="1">
              <a:off x="2481415" y="3202818"/>
              <a:ext cx="83410" cy="177374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6" name="Freeform 253"/>
            <p:cNvSpPr>
              <a:spLocks/>
            </p:cNvSpPr>
            <p:nvPr/>
          </p:nvSpPr>
          <p:spPr bwMode="auto">
            <a:xfrm rot="1770225" flipH="1">
              <a:off x="1753786" y="3073393"/>
              <a:ext cx="83410" cy="177374"/>
            </a:xfrm>
            <a:custGeom>
              <a:avLst/>
              <a:gdLst>
                <a:gd name="T0" fmla="*/ 2147483647 w 104"/>
                <a:gd name="T1" fmla="*/ 0 h 768"/>
                <a:gd name="T2" fmla="*/ 0 w 104"/>
                <a:gd name="T3" fmla="*/ 2147483647 h 768"/>
                <a:gd name="T4" fmla="*/ 2147483647 w 104"/>
                <a:gd name="T5" fmla="*/ 2147483647 h 768"/>
                <a:gd name="T6" fmla="*/ 0 w 104"/>
                <a:gd name="T7" fmla="*/ 2147483647 h 768"/>
                <a:gd name="T8" fmla="*/ 2147483647 w 104"/>
                <a:gd name="T9" fmla="*/ 2147483647 h 768"/>
                <a:gd name="T10" fmla="*/ 0 w 104"/>
                <a:gd name="T11" fmla="*/ 2147483647 h 768"/>
                <a:gd name="T12" fmla="*/ 2147483647 w 104"/>
                <a:gd name="T13" fmla="*/ 2147483647 h 768"/>
                <a:gd name="T14" fmla="*/ 2147483647 w 104"/>
                <a:gd name="T15" fmla="*/ 2147483647 h 768"/>
                <a:gd name="T16" fmla="*/ 2147483647 w 104"/>
                <a:gd name="T17" fmla="*/ 2147483647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68"/>
                <a:gd name="T29" fmla="*/ 104 w 104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68">
                  <a:moveTo>
                    <a:pt x="96" y="0"/>
                  </a:moveTo>
                  <a:cubicBezTo>
                    <a:pt x="48" y="32"/>
                    <a:pt x="0" y="64"/>
                    <a:pt x="0" y="96"/>
                  </a:cubicBezTo>
                  <a:cubicBezTo>
                    <a:pt x="0" y="128"/>
                    <a:pt x="96" y="160"/>
                    <a:pt x="96" y="192"/>
                  </a:cubicBezTo>
                  <a:cubicBezTo>
                    <a:pt x="96" y="224"/>
                    <a:pt x="0" y="256"/>
                    <a:pt x="0" y="288"/>
                  </a:cubicBezTo>
                  <a:cubicBezTo>
                    <a:pt x="0" y="320"/>
                    <a:pt x="96" y="352"/>
                    <a:pt x="96" y="384"/>
                  </a:cubicBezTo>
                  <a:cubicBezTo>
                    <a:pt x="96" y="416"/>
                    <a:pt x="0" y="448"/>
                    <a:pt x="0" y="480"/>
                  </a:cubicBezTo>
                  <a:cubicBezTo>
                    <a:pt x="0" y="512"/>
                    <a:pt x="88" y="552"/>
                    <a:pt x="96" y="576"/>
                  </a:cubicBezTo>
                  <a:cubicBezTo>
                    <a:pt x="104" y="600"/>
                    <a:pt x="56" y="592"/>
                    <a:pt x="48" y="624"/>
                  </a:cubicBezTo>
                  <a:cubicBezTo>
                    <a:pt x="40" y="656"/>
                    <a:pt x="44" y="712"/>
                    <a:pt x="48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37" name="principe-concentration-separation-laa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6419" y="3485079"/>
            <a:ext cx="2171364" cy="212793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="" xmlns:a16="http://schemas.microsoft.com/office/drawing/2014/main" id="{614A91AF-022B-4D10-B757-F5D9F64052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79" y="3675196"/>
            <a:ext cx="1118210" cy="174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57" y="2040865"/>
            <a:ext cx="1990450" cy="154197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475345" y="5585566"/>
            <a:ext cx="15733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100bp DNA </a:t>
            </a:r>
            <a:r>
              <a:rPr lang="fr-FR" sz="1400" dirty="0" err="1" smtClean="0"/>
              <a:t>ladder</a:t>
            </a:r>
            <a:endParaRPr lang="fr-FR" sz="1400" dirty="0" smtClean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5" r="12965"/>
          <a:stretch/>
        </p:blipFill>
        <p:spPr>
          <a:xfrm>
            <a:off x="4793314" y="2049722"/>
            <a:ext cx="2812650" cy="1619085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421863" y="6326117"/>
            <a:ext cx="44810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Ranchon</a:t>
            </a:r>
            <a:r>
              <a:rPr lang="fr-FR" sz="1400" dirty="0" smtClean="0"/>
              <a:t>, </a:t>
            </a:r>
            <a:r>
              <a:rPr lang="fr-FR" sz="1400" dirty="0" err="1" smtClean="0"/>
              <a:t>Lab</a:t>
            </a:r>
            <a:r>
              <a:rPr lang="fr-FR" sz="1400" dirty="0" smtClean="0"/>
              <a:t> Chip 2016		</a:t>
            </a:r>
            <a:r>
              <a:rPr lang="fr-FR" sz="1400" dirty="0" err="1" smtClean="0"/>
              <a:t>Cacheux</a:t>
            </a:r>
            <a:r>
              <a:rPr lang="fr-FR" sz="1400" dirty="0" smtClean="0"/>
              <a:t>, ACS </a:t>
            </a:r>
            <a:r>
              <a:rPr lang="fr-FR" sz="1400" dirty="0" err="1" smtClean="0"/>
              <a:t>Sensors</a:t>
            </a:r>
            <a:r>
              <a:rPr lang="fr-FR" sz="1400" dirty="0" smtClean="0"/>
              <a:t> 2018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			Ferraro, </a:t>
            </a:r>
            <a:r>
              <a:rPr lang="fr-FR" sz="1400" dirty="0" err="1" smtClean="0"/>
              <a:t>Sci</a:t>
            </a:r>
            <a:r>
              <a:rPr lang="fr-FR" sz="1400" dirty="0" smtClean="0"/>
              <a:t> </a:t>
            </a:r>
            <a:r>
              <a:rPr lang="fr-FR" sz="1400" dirty="0" err="1" smtClean="0"/>
              <a:t>Rep</a:t>
            </a:r>
            <a:r>
              <a:rPr lang="fr-FR" sz="1400" dirty="0" smtClean="0"/>
              <a:t> 2016</a:t>
            </a:r>
            <a:endParaRPr lang="fr-FR" sz="1400" dirty="0"/>
          </a:p>
        </p:txBody>
      </p:sp>
      <p:pic>
        <p:nvPicPr>
          <p:cNvPr id="47" name="Picture 30" descr="Fig 2color.tif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138" y="4286291"/>
            <a:ext cx="4208984" cy="202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ZoneTexte 47"/>
          <p:cNvSpPr txBox="1"/>
          <p:nvPr/>
        </p:nvSpPr>
        <p:spPr>
          <a:xfrm>
            <a:off x="4525818" y="3745703"/>
            <a:ext cx="53200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Combine </a:t>
            </a:r>
            <a:r>
              <a:rPr lang="en-US" dirty="0"/>
              <a:t>droplets and magnetic </a:t>
            </a:r>
            <a:r>
              <a:rPr lang="en-US" dirty="0" smtClean="0"/>
              <a:t>tweezers: </a:t>
            </a:r>
          </a:p>
          <a:p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olidFill>
                  <a:srgbClr val="0070C0"/>
                </a:solidFill>
              </a:rPr>
              <a:t>RNA </a:t>
            </a:r>
            <a:r>
              <a:rPr lang="fr-FR" dirty="0">
                <a:solidFill>
                  <a:srgbClr val="0070C0"/>
                </a:solidFill>
              </a:rPr>
              <a:t>purification, reverse </a:t>
            </a:r>
            <a:r>
              <a:rPr lang="fr-FR" dirty="0" smtClean="0">
                <a:solidFill>
                  <a:srgbClr val="0070C0"/>
                </a:solidFill>
              </a:rPr>
              <a:t>transcription, amplification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94" y="71019"/>
            <a:ext cx="2283489" cy="10230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" name="ZoneTexte 60"/>
          <p:cNvSpPr txBox="1"/>
          <p:nvPr/>
        </p:nvSpPr>
        <p:spPr>
          <a:xfrm rot="21114473">
            <a:off x="7853246" y="927273"/>
            <a:ext cx="1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[nm]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 rot="16200000">
            <a:off x="7345424" y="327380"/>
            <a:ext cx="1272442" cy="8687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1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5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88" y="92076"/>
            <a:ext cx="5826074" cy="6381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Single </a:t>
            </a:r>
            <a:r>
              <a:rPr lang="fr-FR" b="1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240" y="890390"/>
            <a:ext cx="8915400" cy="607880"/>
          </a:xfrm>
        </p:spPr>
        <p:txBody>
          <a:bodyPr/>
          <a:lstStyle/>
          <a:p>
            <a:r>
              <a:rPr lang="fr-FR" dirty="0" smtClean="0"/>
              <a:t>Sort (or capture) </a:t>
            </a:r>
            <a:r>
              <a:rPr lang="fr-FR" dirty="0" err="1" smtClean="0"/>
              <a:t>colloids</a:t>
            </a:r>
            <a:r>
              <a:rPr lang="fr-FR" dirty="0" smtClean="0"/>
              <a:t> and </a:t>
            </a:r>
            <a:r>
              <a:rPr lang="fr-FR" dirty="0" err="1" smtClean="0"/>
              <a:t>cells</a:t>
            </a:r>
            <a:endParaRPr lang="fr-FR" dirty="0" smtClean="0"/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4666882" y="6335988"/>
            <a:ext cx="26199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Fouet, </a:t>
            </a:r>
            <a:r>
              <a:rPr lang="fr-FR" sz="1400" dirty="0" err="1" smtClean="0"/>
              <a:t>Lab</a:t>
            </a:r>
            <a:r>
              <a:rPr lang="fr-FR" sz="1400" dirty="0" smtClean="0"/>
              <a:t> Chip 2016</a:t>
            </a:r>
          </a:p>
          <a:p>
            <a:r>
              <a:rPr lang="fr-FR" sz="1400" dirty="0" err="1" smtClean="0"/>
              <a:t>Manczac</a:t>
            </a:r>
            <a:r>
              <a:rPr lang="fr-FR" sz="1400" dirty="0" smtClean="0"/>
              <a:t>, </a:t>
            </a:r>
            <a:r>
              <a:rPr lang="fr-FR" sz="1400" dirty="0" err="1" smtClean="0"/>
              <a:t>Sensors</a:t>
            </a:r>
            <a:r>
              <a:rPr lang="fr-FR" sz="1400" dirty="0" smtClean="0"/>
              <a:t> </a:t>
            </a:r>
            <a:r>
              <a:rPr lang="fr-FR" sz="1400" dirty="0" err="1" smtClean="0"/>
              <a:t>Actuators</a:t>
            </a:r>
            <a:r>
              <a:rPr lang="fr-FR" sz="1400" dirty="0" smtClean="0"/>
              <a:t> 2016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3" y="1868755"/>
            <a:ext cx="2151186" cy="15624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49072" y="3776856"/>
            <a:ext cx="55088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&amp; Integrated </a:t>
            </a:r>
            <a:r>
              <a:rPr lang="fr-FR" dirty="0" err="1" smtClean="0"/>
              <a:t>coils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olidFill>
                  <a:srgbClr val="0070C0"/>
                </a:solidFill>
              </a:rPr>
              <a:t>Trap</a:t>
            </a:r>
            <a:r>
              <a:rPr lang="fr-FR" dirty="0" smtClean="0">
                <a:solidFill>
                  <a:srgbClr val="0070C0"/>
                </a:solidFill>
              </a:rPr>
              <a:t>/sort </a:t>
            </a:r>
            <a:r>
              <a:rPr lang="fr-FR" dirty="0" err="1">
                <a:solidFill>
                  <a:srgbClr val="0070C0"/>
                </a:solidFill>
              </a:rPr>
              <a:t>cells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 descr="Schema_se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459" y="4544003"/>
            <a:ext cx="294237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THP1 on coi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94" y="4228585"/>
            <a:ext cx="2029062" cy="19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849" y="2097578"/>
            <a:ext cx="2378575" cy="129411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3014" y="1591634"/>
            <a:ext cx="3901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Hydrodynamic</a:t>
            </a:r>
            <a:r>
              <a:rPr lang="fr-FR" dirty="0" smtClean="0"/>
              <a:t> filtration </a:t>
            </a: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S</a:t>
            </a:r>
            <a:r>
              <a:rPr lang="fr-FR" dirty="0" smtClean="0">
                <a:solidFill>
                  <a:srgbClr val="0070C0"/>
                </a:solidFill>
              </a:rPr>
              <a:t>ort </a:t>
            </a:r>
            <a:r>
              <a:rPr lang="fr-FR" dirty="0" err="1" smtClean="0">
                <a:solidFill>
                  <a:srgbClr val="0070C0"/>
                </a:solidFill>
              </a:rPr>
              <a:t>colloids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18"/>
          <a:stretch/>
        </p:blipFill>
        <p:spPr>
          <a:xfrm>
            <a:off x="5033716" y="2072674"/>
            <a:ext cx="4885864" cy="135249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976129" y="1591634"/>
            <a:ext cx="4857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Physical capture	</a:t>
            </a: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dirty="0" err="1" smtClean="0">
                <a:solidFill>
                  <a:srgbClr val="0070C0"/>
                </a:solidFill>
              </a:rPr>
              <a:t>Trap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Circulating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Tumor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Cells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7389762" y="6335988"/>
            <a:ext cx="144372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 smtClean="0"/>
              <a:t>Cerf, Patent 2016</a:t>
            </a:r>
            <a:endParaRPr lang="fr-FR" sz="1400" dirty="0"/>
          </a:p>
        </p:txBody>
      </p:sp>
      <p:pic>
        <p:nvPicPr>
          <p:cNvPr id="19" name="Picture 12" descr="L3-5-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822" y="4377414"/>
            <a:ext cx="2236054" cy="16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94" y="71019"/>
            <a:ext cx="2283489" cy="10230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ZoneTexte 25"/>
          <p:cNvSpPr txBox="1"/>
          <p:nvPr/>
        </p:nvSpPr>
        <p:spPr>
          <a:xfrm rot="21114473">
            <a:off x="8456926" y="829617"/>
            <a:ext cx="1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[µm]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 rot="16200000">
            <a:off x="7988435" y="331200"/>
            <a:ext cx="1272442" cy="701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39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87" y="92076"/>
            <a:ext cx="5822534" cy="6381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Fluid</a:t>
            </a:r>
            <a:r>
              <a:rPr lang="fr-FR" dirty="0" smtClean="0"/>
              <a:t> handling in </a:t>
            </a:r>
            <a:r>
              <a:rPr lang="fr-FR" dirty="0" err="1" smtClean="0"/>
              <a:t>sensing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470" y="1013348"/>
            <a:ext cx="8915400" cy="624384"/>
          </a:xfrm>
        </p:spPr>
        <p:txBody>
          <a:bodyPr/>
          <a:lstStyle/>
          <a:p>
            <a:r>
              <a:rPr lang="fr-FR" dirty="0" err="1" smtClean="0"/>
              <a:t>Algae</a:t>
            </a:r>
            <a:r>
              <a:rPr lang="fr-FR" dirty="0" smtClean="0"/>
              <a:t> as an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fr-FR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2470" y="3707472"/>
            <a:ext cx="8915400" cy="62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RF </a:t>
            </a:r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biological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</a:t>
            </a:r>
          </a:p>
        </p:txBody>
      </p:sp>
      <p:sp>
        <p:nvSpPr>
          <p:cNvPr id="7" name="ZoneTexte 28">
            <a:extLst>
              <a:ext uri="{FF2B5EF4-FFF2-40B4-BE49-F238E27FC236}">
                <a16:creationId xmlns="" xmlns:a16="http://schemas.microsoft.com/office/drawing/2014/main" id="{B829DBE6-9B72-D44B-B3A4-8601226E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392" y="6334780"/>
            <a:ext cx="2457917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+mj-lt"/>
                <a:cs typeface="Arial"/>
              </a:rPr>
              <a:t>T. Chen et al, IEEE IMS 2013</a:t>
            </a:r>
          </a:p>
          <a:p>
            <a:pPr eaLnBrk="1" hangingPunct="1"/>
            <a:r>
              <a:rPr lang="en-US" sz="1400" dirty="0">
                <a:latin typeface="+mj-lt"/>
                <a:cs typeface="Arial"/>
              </a:rPr>
              <a:t>A. </a:t>
            </a:r>
            <a:r>
              <a:rPr lang="en-US" sz="1400" dirty="0" err="1">
                <a:latin typeface="+mj-lt"/>
                <a:cs typeface="Arial"/>
              </a:rPr>
              <a:t>Tamra</a:t>
            </a:r>
            <a:r>
              <a:rPr lang="en-US" sz="1400" dirty="0">
                <a:latin typeface="+mj-lt"/>
                <a:cs typeface="Arial"/>
              </a:rPr>
              <a:t> et al, IEEE TMTT 2017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1A5BAEA0-4657-AB40-B57E-171EDA3BD875}"/>
              </a:ext>
            </a:extLst>
          </p:cNvPr>
          <p:cNvGrpSpPr/>
          <p:nvPr/>
        </p:nvGrpSpPr>
        <p:grpSpPr>
          <a:xfrm>
            <a:off x="2765213" y="4331856"/>
            <a:ext cx="2844972" cy="1902689"/>
            <a:chOff x="1354542" y="4331855"/>
            <a:chExt cx="2844972" cy="1902689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02DAD286-A10A-4147-BE50-52116BBDC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542" y="4331855"/>
              <a:ext cx="2844972" cy="190268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1F73B8CA-1474-504C-8A80-35F8D18A8273}"/>
                </a:ext>
              </a:extLst>
            </p:cNvPr>
            <p:cNvSpPr txBox="1"/>
            <p:nvPr/>
          </p:nvSpPr>
          <p:spPr>
            <a:xfrm>
              <a:off x="1678878" y="4676764"/>
              <a:ext cx="1026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5400" dirty="0">
                  <a:solidFill>
                    <a:srgbClr val="FF0000"/>
                  </a:solidFill>
                  <a:latin typeface="Arial" charset="0"/>
                </a:rPr>
                <a:t>)))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6BA181F3-CFC3-194C-A0B5-E3B516261648}"/>
                </a:ext>
              </a:extLst>
            </p:cNvPr>
            <p:cNvSpPr txBox="1"/>
            <p:nvPr/>
          </p:nvSpPr>
          <p:spPr>
            <a:xfrm>
              <a:off x="2937258" y="4835421"/>
              <a:ext cx="798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>
                  <a:solidFill>
                    <a:srgbClr val="FF0000"/>
                  </a:solidFill>
                  <a:latin typeface="Arial" charset="0"/>
                </a:rPr>
                <a:t>)))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84AC15D-85FC-7F46-B875-B3C81C50749F}"/>
              </a:ext>
            </a:extLst>
          </p:cNvPr>
          <p:cNvSpPr txBox="1"/>
          <p:nvPr/>
        </p:nvSpPr>
        <p:spPr>
          <a:xfrm>
            <a:off x="5848778" y="4440709"/>
            <a:ext cx="3965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single human cell trapping with microwave dielectric spectroscopy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onitoring </a:t>
            </a:r>
            <a:r>
              <a:rPr lang="en-US" dirty="0">
                <a:solidFill>
                  <a:srgbClr val="0070C0"/>
                </a:solidFill>
              </a:rPr>
              <a:t>of therapeutic impact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8E9FA2F-0675-954D-9C03-1D2CCA6A6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3" y="4682351"/>
            <a:ext cx="2903299" cy="11074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782" y="1622477"/>
            <a:ext cx="4387850" cy="19248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184AC15D-85FC-7F46-B875-B3C81C50749F}"/>
              </a:ext>
            </a:extLst>
          </p:cNvPr>
          <p:cNvSpPr txBox="1"/>
          <p:nvPr/>
        </p:nvSpPr>
        <p:spPr>
          <a:xfrm>
            <a:off x="100689" y="2108168"/>
            <a:ext cx="5227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electrochemical sensing, fluidics, optics</a:t>
            </a:r>
          </a:p>
          <a:p>
            <a:r>
              <a:rPr lang="en-US" dirty="0" smtClean="0"/>
              <a:t>Algae metabolism is sensitive to pollutants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	 S</a:t>
            </a:r>
            <a:r>
              <a:rPr lang="en-US" dirty="0" smtClean="0">
                <a:solidFill>
                  <a:srgbClr val="0070C0"/>
                </a:solidFill>
              </a:rPr>
              <a:t>ense contaminants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404" y="1597614"/>
            <a:ext cx="1385279" cy="730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7" name="ZoneTexte 28">
            <a:extLst>
              <a:ext uri="{FF2B5EF4-FFF2-40B4-BE49-F238E27FC236}">
                <a16:creationId xmlns="" xmlns:a16="http://schemas.microsoft.com/office/drawing/2014/main" id="{B829DBE6-9B72-D44B-B3A4-8601226E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958" y="6353809"/>
            <a:ext cx="2011641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 err="1" smtClean="0">
                <a:latin typeface="+mj-lt"/>
                <a:cs typeface="Arial"/>
              </a:rPr>
              <a:t>Tsopela</a:t>
            </a:r>
            <a:r>
              <a:rPr lang="en-US" sz="1400" dirty="0" smtClean="0">
                <a:latin typeface="+mj-lt"/>
                <a:cs typeface="Arial"/>
              </a:rPr>
              <a:t>, Biosensors 2016</a:t>
            </a:r>
            <a:endParaRPr lang="en-US" sz="1400" dirty="0">
              <a:latin typeface="+mj-lt"/>
              <a:cs typeface="Arial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94" y="71019"/>
            <a:ext cx="2283489" cy="10230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ZoneTexte 22"/>
          <p:cNvSpPr txBox="1"/>
          <p:nvPr/>
        </p:nvSpPr>
        <p:spPr>
          <a:xfrm rot="21114473">
            <a:off x="8918559" y="838495"/>
            <a:ext cx="1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[System]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 rot="16200000">
            <a:off x="8639356" y="188122"/>
            <a:ext cx="1272442" cy="88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80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88" y="92076"/>
            <a:ext cx="5104021" cy="638174"/>
          </a:xfrm>
        </p:spPr>
        <p:txBody>
          <a:bodyPr>
            <a:noAutofit/>
          </a:bodyPr>
          <a:lstStyle/>
          <a:p>
            <a:r>
              <a:rPr lang="fr-FR" sz="3600" dirty="0" smtClean="0"/>
              <a:t>Model </a:t>
            </a:r>
            <a:r>
              <a:rPr lang="fr-FR" sz="3600" dirty="0" err="1" smtClean="0"/>
              <a:t>systems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4612" y="1306823"/>
            <a:ext cx="2974244" cy="90633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Model </a:t>
            </a:r>
            <a:r>
              <a:rPr lang="fr-FR" dirty="0" err="1" smtClean="0"/>
              <a:t>porous</a:t>
            </a:r>
            <a:r>
              <a:rPr lang="fr-FR" dirty="0" smtClean="0"/>
              <a:t> media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0953" y="2107723"/>
            <a:ext cx="1635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pressure</a:t>
            </a:r>
          </a:p>
          <a:p>
            <a:r>
              <a:rPr lang="fr-FR" dirty="0" err="1" smtClean="0"/>
              <a:t>Feeding</a:t>
            </a:r>
            <a:r>
              <a:rPr lang="fr-FR" dirty="0" smtClean="0"/>
              <a:t>, </a:t>
            </a:r>
            <a:r>
              <a:rPr lang="fr-FR" dirty="0" err="1" smtClean="0"/>
              <a:t>measuring</a:t>
            </a:r>
            <a:r>
              <a:rPr lang="fr-FR" dirty="0" smtClean="0"/>
              <a:t> &amp; </a:t>
            </a:r>
            <a:r>
              <a:rPr lang="fr-FR" dirty="0" err="1" smtClean="0"/>
              <a:t>controlling</a:t>
            </a:r>
            <a:r>
              <a:rPr lang="fr-FR" dirty="0" smtClean="0"/>
              <a:t> P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33161" y="1124894"/>
            <a:ext cx="6019869" cy="70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Microphysiological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211" y="1758608"/>
            <a:ext cx="3713019" cy="1851912"/>
          </a:xfrm>
          <a:prstGeom prst="rect">
            <a:avLst/>
          </a:prstGeom>
        </p:spPr>
      </p:pic>
      <p:sp>
        <p:nvSpPr>
          <p:cNvPr id="13" name="ZoneTexte 28">
            <a:extLst>
              <a:ext uri="{FF2B5EF4-FFF2-40B4-BE49-F238E27FC236}">
                <a16:creationId xmlns="" xmlns:a16="http://schemas.microsoft.com/office/drawing/2014/main" id="{B829DBE6-9B72-D44B-B3A4-8601226E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997" y="6319388"/>
            <a:ext cx="480131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j-lt"/>
                <a:cs typeface="Arial"/>
              </a:rPr>
              <a:t>Naillon</a:t>
            </a:r>
            <a:r>
              <a:rPr lang="en-US" sz="1400" dirty="0" smtClean="0">
                <a:latin typeface="+mj-lt"/>
                <a:cs typeface="Arial"/>
              </a:rPr>
              <a:t>, Phys Rev Lett 2018	</a:t>
            </a:r>
            <a:r>
              <a:rPr lang="en-US" sz="1400" dirty="0" err="1" smtClean="0">
                <a:latin typeface="+mj-lt"/>
                <a:cs typeface="Arial"/>
              </a:rPr>
              <a:t>Delarue</a:t>
            </a:r>
            <a:r>
              <a:rPr lang="en-US" sz="1400" dirty="0">
                <a:latin typeface="+mj-lt"/>
                <a:cs typeface="Arial"/>
              </a:rPr>
              <a:t>, Nature Physics </a:t>
            </a:r>
            <a:r>
              <a:rPr lang="en-US" sz="1400" dirty="0" smtClean="0">
                <a:latin typeface="+mj-lt"/>
                <a:cs typeface="Arial"/>
              </a:rPr>
              <a:t>2016</a:t>
            </a:r>
            <a:r>
              <a:rPr lang="en-US" sz="1400" dirty="0">
                <a:cs typeface="Arial"/>
              </a:rPr>
              <a:t>	</a:t>
            </a:r>
            <a:endParaRPr lang="en-US" sz="1400" dirty="0" smtClean="0">
              <a:latin typeface="+mj-lt"/>
              <a:cs typeface="Arial"/>
            </a:endParaRPr>
          </a:p>
          <a:p>
            <a:r>
              <a:rPr lang="en-US" sz="1400" dirty="0">
                <a:cs typeface="Arial"/>
              </a:rPr>
              <a:t>	</a:t>
            </a:r>
            <a:r>
              <a:rPr lang="en-US" sz="1400" dirty="0" smtClean="0">
                <a:cs typeface="Arial"/>
              </a:rPr>
              <a:t>				 </a:t>
            </a:r>
            <a:r>
              <a:rPr lang="en-US" sz="1400" dirty="0" err="1">
                <a:cs typeface="Arial"/>
              </a:rPr>
              <a:t>Mézières</a:t>
            </a:r>
            <a:r>
              <a:rPr lang="en-US" sz="1400" dirty="0">
                <a:cs typeface="Arial"/>
              </a:rPr>
              <a:t>, JASA 2016</a:t>
            </a:r>
            <a:endParaRPr lang="en-US" sz="1400" dirty="0">
              <a:latin typeface="+mj-lt"/>
              <a:cs typeface="Arial"/>
            </a:endParaRPr>
          </a:p>
        </p:txBody>
      </p:sp>
      <p:sp>
        <p:nvSpPr>
          <p:cNvPr id="15" name="ZoneTexte 4"/>
          <p:cNvSpPr txBox="1"/>
          <p:nvPr/>
        </p:nvSpPr>
        <p:spPr>
          <a:xfrm>
            <a:off x="4093279" y="3740212"/>
            <a:ext cx="44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in 3D </a:t>
            </a:r>
            <a:r>
              <a:rPr lang="fr-FR" dirty="0" err="1" smtClean="0"/>
              <a:t>microenvironments</a:t>
            </a:r>
            <a:endParaRPr lang="fr-FR" dirty="0" smtClean="0"/>
          </a:p>
          <a:p>
            <a:r>
              <a:rPr lang="fr-FR" dirty="0" smtClean="0"/>
              <a:t>Control </a:t>
            </a:r>
            <a:r>
              <a:rPr lang="fr-FR" dirty="0" err="1" smtClean="0"/>
              <a:t>topology</a:t>
            </a:r>
            <a:r>
              <a:rPr lang="fr-FR" dirty="0" smtClean="0"/>
              <a:t>, </a:t>
            </a:r>
            <a:r>
              <a:rPr lang="fr-FR" dirty="0" err="1" smtClean="0"/>
              <a:t>rigidity</a:t>
            </a:r>
            <a:r>
              <a:rPr lang="fr-FR" dirty="0" smtClean="0"/>
              <a:t>, + perfusion</a:t>
            </a:r>
            <a:endParaRPr lang="fr-FR" dirty="0"/>
          </a:p>
        </p:txBody>
      </p:sp>
      <p:pic>
        <p:nvPicPr>
          <p:cNvPr id="16" name="Picture 14" descr="BoneSamp1_m0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046" y="4405357"/>
            <a:ext cx="2443663" cy="18327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7"/>
          <p:cNvSpPr txBox="1"/>
          <p:nvPr/>
        </p:nvSpPr>
        <p:spPr>
          <a:xfrm>
            <a:off x="4224046" y="4401117"/>
            <a:ext cx="1218603" cy="21544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3D printed bone scaffold</a:t>
            </a:r>
            <a:endParaRPr lang="en-US" sz="800" dirty="0"/>
          </a:p>
        </p:txBody>
      </p:sp>
      <p:grpSp>
        <p:nvGrpSpPr>
          <p:cNvPr id="18" name="Group 23"/>
          <p:cNvGrpSpPr/>
          <p:nvPr/>
        </p:nvGrpSpPr>
        <p:grpSpPr>
          <a:xfrm>
            <a:off x="6719250" y="4437287"/>
            <a:ext cx="2993707" cy="1746207"/>
            <a:chOff x="2289963" y="3155045"/>
            <a:chExt cx="3622386" cy="2112911"/>
          </a:xfrm>
        </p:grpSpPr>
        <p:grpSp>
          <p:nvGrpSpPr>
            <p:cNvPr id="19" name="Group 15"/>
            <p:cNvGrpSpPr/>
            <p:nvPr/>
          </p:nvGrpSpPr>
          <p:grpSpPr>
            <a:xfrm>
              <a:off x="2289963" y="3155045"/>
              <a:ext cx="3622386" cy="2099059"/>
              <a:chOff x="2079092" y="2873615"/>
              <a:chExt cx="3293078" cy="1908235"/>
            </a:xfrm>
          </p:grpSpPr>
          <p:pic>
            <p:nvPicPr>
              <p:cNvPr id="22" name="Image 10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2338688" y="2632645"/>
                <a:ext cx="1889609" cy="2408801"/>
              </a:xfrm>
              <a:prstGeom prst="rect">
                <a:avLst/>
              </a:prstGeom>
            </p:spPr>
          </p:pic>
          <p:pic>
            <p:nvPicPr>
              <p:cNvPr id="23" name="Image 10" descr="plan unique.jpg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07546" y="3839023"/>
                <a:ext cx="863021" cy="942448"/>
              </a:xfrm>
              <a:prstGeom prst="rect">
                <a:avLst/>
              </a:prstGeom>
            </p:spPr>
          </p:pic>
          <p:pic>
            <p:nvPicPr>
              <p:cNvPr id="24" name="Image 11" descr="plan unique1.jpg"/>
              <p:cNvPicPr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08170" y="2873615"/>
                <a:ext cx="864000" cy="936000"/>
              </a:xfrm>
              <a:prstGeom prst="rect">
                <a:avLst/>
              </a:prstGeom>
            </p:spPr>
          </p:pic>
          <p:cxnSp>
            <p:nvCxnSpPr>
              <p:cNvPr id="25" name="Connecteur droit avec flèche 12"/>
              <p:cNvCxnSpPr>
                <a:stCxn id="24" idx="1"/>
              </p:cNvCxnSpPr>
              <p:nvPr/>
            </p:nvCxnSpPr>
            <p:spPr>
              <a:xfrm flipH="1" flipV="1">
                <a:off x="3358130" y="3119105"/>
                <a:ext cx="1150040" cy="222510"/>
              </a:xfrm>
              <a:prstGeom prst="straightConnector1">
                <a:avLst/>
              </a:prstGeom>
              <a:ln w="6350" cmpd="sng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13"/>
              <p:cNvCxnSpPr>
                <a:stCxn id="23" idx="1"/>
              </p:cNvCxnSpPr>
              <p:nvPr/>
            </p:nvCxnSpPr>
            <p:spPr>
              <a:xfrm flipH="1" flipV="1">
                <a:off x="3562907" y="3341615"/>
                <a:ext cx="944639" cy="968632"/>
              </a:xfrm>
              <a:prstGeom prst="straightConnector1">
                <a:avLst/>
              </a:prstGeom>
              <a:ln w="6350" cmpd="sng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21"/>
            <p:cNvCxnSpPr/>
            <p:nvPr/>
          </p:nvCxnSpPr>
          <p:spPr>
            <a:xfrm>
              <a:off x="4464309" y="5008392"/>
              <a:ext cx="285569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4314069" y="5006346"/>
              <a:ext cx="62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200 µm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190784" y="2286826"/>
            <a:ext cx="208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dirty="0" smtClean="0">
                <a:solidFill>
                  <a:srgbClr val="000000"/>
                </a:solidFill>
              </a:rPr>
              <a:t>Invasion pattern of a 2D nanoporous medium, model of a </a:t>
            </a:r>
            <a:r>
              <a:rPr lang="fr-FR" dirty="0" err="1" smtClean="0">
                <a:solidFill>
                  <a:srgbClr val="000000"/>
                </a:solidFill>
              </a:rPr>
              <a:t>geological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reservoir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5772" y="3902393"/>
            <a:ext cx="1573655" cy="1455680"/>
          </a:xfrm>
          <a:prstGeom prst="rect">
            <a:avLst/>
          </a:prstGeom>
        </p:spPr>
      </p:pic>
      <p:pic>
        <p:nvPicPr>
          <p:cNvPr id="35" name="Picture 3" descr="C:\Users\anaillon\Thèse\Documents de thèse\Soutenance de these\Images\Drainage_comparaison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4493" y="3783541"/>
            <a:ext cx="1515258" cy="1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2" y="2400755"/>
            <a:ext cx="1016026" cy="11472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</p:pic>
      <p:sp>
        <p:nvSpPr>
          <p:cNvPr id="46" name="Rectangle 45"/>
          <p:cNvSpPr/>
          <p:nvPr/>
        </p:nvSpPr>
        <p:spPr>
          <a:xfrm>
            <a:off x="298914" y="4125326"/>
            <a:ext cx="296816" cy="2844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75772" y="3575727"/>
            <a:ext cx="223142" cy="51544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95730" y="3575727"/>
            <a:ext cx="263927" cy="51544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94" y="71019"/>
            <a:ext cx="2283489" cy="10230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ZoneTexte 37"/>
          <p:cNvSpPr txBox="1"/>
          <p:nvPr/>
        </p:nvSpPr>
        <p:spPr>
          <a:xfrm rot="21114473">
            <a:off x="8918559" y="838495"/>
            <a:ext cx="1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[System]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 rot="16200000">
            <a:off x="8639356" y="188122"/>
            <a:ext cx="1272442" cy="88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Transfers</a:t>
            </a:r>
            <a:r>
              <a:rPr lang="fr-FR" sz="3600" dirty="0" smtClean="0"/>
              <a:t>: Start-ups, </a:t>
            </a:r>
            <a:r>
              <a:rPr lang="fr-FR" sz="3600" dirty="0" err="1" smtClean="0"/>
              <a:t>industry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5334" y="1057399"/>
            <a:ext cx="4314547" cy="624384"/>
          </a:xfrm>
        </p:spPr>
        <p:txBody>
          <a:bodyPr/>
          <a:lstStyle/>
          <a:p>
            <a:r>
              <a:rPr lang="fr-FR" sz="2800" dirty="0" smtClean="0"/>
              <a:t>Transfer to SME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2756" y="4212401"/>
            <a:ext cx="2264844" cy="62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Start-ups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60967" y="5308664"/>
            <a:ext cx="26739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3D </a:t>
            </a:r>
            <a:r>
              <a:rPr lang="en-US" dirty="0" err="1" smtClean="0"/>
              <a:t>microfilter</a:t>
            </a:r>
            <a:r>
              <a:rPr lang="en-US" dirty="0" smtClean="0"/>
              <a:t>: </a:t>
            </a:r>
          </a:p>
          <a:p>
            <a:pPr algn="r"/>
            <a:r>
              <a:rPr lang="en-US" dirty="0" smtClean="0"/>
              <a:t>trap CTCs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29336" y="1013170"/>
            <a:ext cx="4942054" cy="62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 </a:t>
            </a:r>
            <a:r>
              <a:rPr lang="fr-FR" sz="2800" dirty="0" smtClean="0"/>
              <a:t>Mixed public/</a:t>
            </a:r>
            <a:r>
              <a:rPr lang="fr-FR" sz="2800" dirty="0" err="1" smtClean="0"/>
              <a:t>private</a:t>
            </a:r>
            <a:r>
              <a:rPr lang="fr-FR" sz="2800" dirty="0" smtClean="0"/>
              <a:t> </a:t>
            </a:r>
            <a:r>
              <a:rPr lang="fr-FR" sz="2800" dirty="0" err="1" smtClean="0"/>
              <a:t>Lab</a:t>
            </a:r>
            <a:r>
              <a:rPr lang="fr-FR" sz="2800" dirty="0" smtClean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95964" y="2036117"/>
            <a:ext cx="3402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Multiplexed</a:t>
            </a:r>
            <a:r>
              <a:rPr lang="fr-FR" dirty="0" smtClean="0"/>
              <a:t> microcontact printing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reversible</a:t>
            </a:r>
            <a:r>
              <a:rPr lang="fr-FR" dirty="0" smtClean="0"/>
              <a:t> </a:t>
            </a:r>
            <a:r>
              <a:rPr lang="fr-FR" dirty="0" err="1" smtClean="0"/>
              <a:t>clamping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2" y="4737663"/>
            <a:ext cx="1606535" cy="6129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676" y="4468368"/>
            <a:ext cx="1755780" cy="17557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0" y="1604839"/>
            <a:ext cx="1750474" cy="4856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3" b="51818"/>
          <a:stretch/>
        </p:blipFill>
        <p:spPr>
          <a:xfrm>
            <a:off x="3632418" y="5516012"/>
            <a:ext cx="905515" cy="708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507" y="1649876"/>
            <a:ext cx="1608329" cy="288674"/>
          </a:xfrm>
          <a:prstGeom prst="rect">
            <a:avLst/>
          </a:prstGeom>
        </p:spPr>
      </p:pic>
      <p:pic>
        <p:nvPicPr>
          <p:cNvPr id="20" name="Imag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853" y="2566299"/>
            <a:ext cx="2558222" cy="17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9" descr="Systeme:Users:jfoncy:Desktop:Capture d’écran 2016-09-14 à 10.43.30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328" y="1741196"/>
            <a:ext cx="1244425" cy="23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08" y="1089998"/>
            <a:ext cx="748532" cy="78605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3857" y="2593944"/>
            <a:ext cx="2376934" cy="14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869" y="2359283"/>
            <a:ext cx="1903467" cy="80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1549" y="1640073"/>
            <a:ext cx="2759814" cy="9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-357391" y="3217931"/>
            <a:ext cx="29599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Concentrate/separate DNA</a:t>
            </a:r>
          </a:p>
          <a:p>
            <a:pPr algn="r"/>
            <a:r>
              <a:rPr lang="en-US" dirty="0" smtClean="0"/>
              <a:t>In a capillary format</a:t>
            </a:r>
            <a:endParaRPr lang="fr-FR" dirty="0"/>
          </a:p>
        </p:txBody>
      </p:sp>
      <p:pic>
        <p:nvPicPr>
          <p:cNvPr id="22" name="Picture 21" descr="Logo Inorevia.pdf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852" y="4423281"/>
            <a:ext cx="2486872" cy="573408"/>
          </a:xfrm>
          <a:prstGeom prst="rect">
            <a:avLst/>
          </a:prstGeom>
        </p:spPr>
      </p:pic>
      <p:pic>
        <p:nvPicPr>
          <p:cNvPr id="29" name="Picture 28" descr="Fig2a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138" y="4361346"/>
            <a:ext cx="2407901" cy="1728227"/>
          </a:xfrm>
          <a:prstGeom prst="rect">
            <a:avLst/>
          </a:prstGeom>
        </p:spPr>
      </p:pic>
      <p:sp>
        <p:nvSpPr>
          <p:cNvPr id="30" name="ZoneTexte 7"/>
          <p:cNvSpPr txBox="1"/>
          <p:nvPr/>
        </p:nvSpPr>
        <p:spPr>
          <a:xfrm>
            <a:off x="4940823" y="5011836"/>
            <a:ext cx="267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Automated sample preparation and analysis (droplet handling and fluidized bed)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1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Microfluidics</a:t>
            </a:r>
            <a:r>
              <a:rPr lang="fr-FR" sz="3600" dirty="0" smtClean="0"/>
              <a:t> @ ALIVE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125" y="1052580"/>
            <a:ext cx="9755875" cy="1743501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Microfluidic</a:t>
            </a:r>
            <a:r>
              <a:rPr lang="fr-FR" sz="2400" dirty="0" smtClean="0"/>
              <a:t> technologies for life &amp; </a:t>
            </a:r>
            <a:r>
              <a:rPr lang="fr-FR" sz="2400" dirty="0" err="1" smtClean="0"/>
              <a:t>environment</a:t>
            </a:r>
            <a:r>
              <a:rPr lang="fr-FR" sz="2400" dirty="0" smtClean="0"/>
              <a:t>: </a:t>
            </a:r>
          </a:p>
          <a:p>
            <a:pPr marL="0" indent="0">
              <a:buNone/>
            </a:pPr>
            <a:r>
              <a:rPr lang="fr-FR" sz="2400" dirty="0" smtClean="0"/>
              <a:t>		</a:t>
            </a:r>
            <a:r>
              <a:rPr lang="fr-FR" sz="2400" dirty="0" err="1" smtClean="0"/>
              <a:t>lab</a:t>
            </a:r>
            <a:r>
              <a:rPr lang="fr-FR" sz="2400" dirty="0" smtClean="0"/>
              <a:t>-on-chip </a:t>
            </a:r>
            <a:r>
              <a:rPr lang="fr-FR" sz="2400" dirty="0"/>
              <a:t>&amp; model </a:t>
            </a:r>
            <a:r>
              <a:rPr lang="fr-FR" sz="2400" dirty="0" err="1" smtClean="0"/>
              <a:t>systems</a:t>
            </a:r>
            <a:r>
              <a:rPr lang="fr-FR" sz="24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			 </a:t>
            </a:r>
            <a:r>
              <a:rPr lang="fr-FR" sz="2400" dirty="0" err="1" smtClean="0"/>
              <a:t>knowledge</a:t>
            </a:r>
            <a:r>
              <a:rPr lang="fr-FR" sz="2400" dirty="0" smtClean="0"/>
              <a:t> </a:t>
            </a:r>
            <a:r>
              <a:rPr lang="fr-FR" sz="2400" dirty="0"/>
              <a:t>building </a:t>
            </a:r>
            <a:r>
              <a:rPr lang="fr-FR" sz="2400" dirty="0" smtClean="0"/>
              <a:t>&amp; </a:t>
            </a:r>
            <a:r>
              <a:rPr lang="fr-FR" sz="2400" dirty="0" err="1" smtClean="0"/>
              <a:t>integrated</a:t>
            </a:r>
            <a:r>
              <a:rPr lang="fr-FR" sz="2400" dirty="0" smtClean="0"/>
              <a:t> </a:t>
            </a:r>
            <a:r>
              <a:rPr lang="fr-FR" sz="2400" dirty="0" err="1" smtClean="0"/>
              <a:t>sensing</a:t>
            </a:r>
            <a:endParaRPr lang="fr-FR" sz="24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0125" y="2535603"/>
            <a:ext cx="9533531" cy="93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At LAAS-CNRS,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technological</a:t>
            </a:r>
            <a:r>
              <a:rPr lang="fr-FR" sz="2400" dirty="0" smtClean="0"/>
              <a:t> (clean room) and </a:t>
            </a:r>
            <a:r>
              <a:rPr lang="fr-FR" sz="2400" dirty="0" err="1" smtClean="0"/>
              <a:t>experimental</a:t>
            </a:r>
            <a:r>
              <a:rPr lang="fr-FR" sz="2400" dirty="0" smtClean="0"/>
              <a:t> </a:t>
            </a:r>
            <a:r>
              <a:rPr lang="fr-FR" sz="2400" dirty="0" err="1" smtClean="0"/>
              <a:t>platforms</a:t>
            </a:r>
            <a:r>
              <a:rPr lang="fr-FR" sz="2400" dirty="0" smtClean="0"/>
              <a:t> (</a:t>
            </a:r>
            <a:r>
              <a:rPr lang="fr-FR" sz="2400" dirty="0" err="1" smtClean="0"/>
              <a:t>microscopy</a:t>
            </a:r>
            <a:r>
              <a:rPr lang="fr-FR" sz="2400" dirty="0" smtClean="0"/>
              <a:t>, </a:t>
            </a:r>
            <a:r>
              <a:rPr lang="fr-FR" sz="2400" dirty="0" err="1" smtClean="0"/>
              <a:t>cell</a:t>
            </a:r>
            <a:r>
              <a:rPr lang="fr-FR" sz="2400" dirty="0" smtClean="0"/>
              <a:t> culture, </a:t>
            </a:r>
            <a:r>
              <a:rPr lang="fr-FR" sz="2400" dirty="0" err="1" smtClean="0"/>
              <a:t>characterization</a:t>
            </a:r>
            <a:r>
              <a:rPr lang="fr-FR" sz="2400" dirty="0" smtClean="0"/>
              <a:t>)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50125" y="3490609"/>
            <a:ext cx="8915400" cy="62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Lucida Grande"/>
              <a:buChar char="&gt;"/>
              <a:defRPr sz="32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Wingdings" charset="2"/>
              <a:buChar char="§"/>
              <a:defRPr sz="2800" kern="1200">
                <a:solidFill>
                  <a:srgbClr val="001A3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E741B"/>
              </a:buClr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AD7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2E45"/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Engineering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, </a:t>
            </a:r>
            <a:r>
              <a:rPr lang="fr-FR" sz="2400" dirty="0" err="1" smtClean="0"/>
              <a:t>towards</a:t>
            </a:r>
            <a:r>
              <a:rPr lang="fr-FR" sz="2400" dirty="0" smtClean="0"/>
              <a:t> </a:t>
            </a:r>
            <a:r>
              <a:rPr lang="fr-FR" sz="2400" dirty="0" err="1" smtClean="0"/>
              <a:t>transfer</a:t>
            </a:r>
            <a:r>
              <a:rPr lang="fr-FR" sz="2400" dirty="0" smtClean="0"/>
              <a:t> </a:t>
            </a:r>
          </a:p>
        </p:txBody>
      </p:sp>
      <p:sp>
        <p:nvSpPr>
          <p:cNvPr id="17" name="Flèche vers le bas 16"/>
          <p:cNvSpPr/>
          <p:nvPr/>
        </p:nvSpPr>
        <p:spPr>
          <a:xfrm rot="16200000">
            <a:off x="5224566" y="1972787"/>
            <a:ext cx="2761627" cy="6774683"/>
          </a:xfrm>
          <a:prstGeom prst="downArrow">
            <a:avLst>
              <a:gd name="adj1" fmla="val 50000"/>
              <a:gd name="adj2" fmla="val 36629"/>
            </a:avLst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22" r="32015" b="51818"/>
          <a:stretch/>
        </p:blipFill>
        <p:spPr>
          <a:xfrm rot="16200000">
            <a:off x="5414623" y="4853542"/>
            <a:ext cx="1400384" cy="1179568"/>
          </a:xfrm>
          <a:prstGeom prst="rect">
            <a:avLst/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" t="53960" r="69659" b="7703"/>
          <a:stretch/>
        </p:blipFill>
        <p:spPr>
          <a:xfrm rot="16200000">
            <a:off x="7126923" y="4643698"/>
            <a:ext cx="1654336" cy="1114106"/>
          </a:xfrm>
          <a:prstGeom prst="rect">
            <a:avLst/>
          </a:prstGeom>
          <a:scene3d>
            <a:camera prst="isometricOffAxis1Top">
              <a:rot lat="20400000" lon="1200000" rev="600000"/>
            </a:camera>
            <a:lightRig rig="threePt" dir="t"/>
          </a:scene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83605" y="5100747"/>
            <a:ext cx="1330863" cy="1330863"/>
          </a:xfrm>
          <a:prstGeom prst="rect">
            <a:avLst/>
          </a:prstGeom>
          <a:scene3d>
            <a:camera prst="orthographicFront">
              <a:rot lat="20400000" lon="1200000" rev="600000"/>
            </a:camera>
            <a:lightRig rig="threePt" dir="t"/>
          </a:scene3d>
        </p:spPr>
      </p:pic>
      <p:sp>
        <p:nvSpPr>
          <p:cNvPr id="21" name="ZoneTexte 20"/>
          <p:cNvSpPr txBox="1"/>
          <p:nvPr/>
        </p:nvSpPr>
        <p:spPr>
          <a:xfrm rot="-600000">
            <a:off x="4032639" y="4299012"/>
            <a:ext cx="420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[nm]                   [µm]	            </a:t>
            </a:r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r>
              <a:rPr lang="fr-FR" dirty="0" smtClean="0">
                <a:solidFill>
                  <a:srgbClr val="FF0000"/>
                </a:solidFill>
              </a:rPr>
              <a:t>/</a:t>
            </a:r>
            <a:r>
              <a:rPr lang="fr-FR" dirty="0" err="1" smtClean="0">
                <a:solidFill>
                  <a:srgbClr val="FF0000"/>
                </a:solidFill>
              </a:rPr>
              <a:t>sensing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-600000">
            <a:off x="3375834" y="3766308"/>
            <a:ext cx="462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Scale</a:t>
            </a:r>
            <a:r>
              <a:rPr lang="fr-FR" sz="2000" dirty="0" smtClean="0"/>
              <a:t>: 	</a:t>
            </a:r>
          </a:p>
          <a:p>
            <a:r>
              <a:rPr lang="fr-FR" sz="2000" dirty="0" err="1" smtClean="0"/>
              <a:t>Molecular</a:t>
            </a:r>
            <a:r>
              <a:rPr lang="fr-FR" sz="2000" dirty="0" smtClean="0"/>
              <a:t>	       Cellular		        System</a:t>
            </a:r>
          </a:p>
        </p:txBody>
      </p:sp>
      <p:sp>
        <p:nvSpPr>
          <p:cNvPr id="23" name="Rectangle à coins arrondis 22"/>
          <p:cNvSpPr/>
          <p:nvPr/>
        </p:nvSpPr>
        <p:spPr>
          <a:xfrm rot="16200000">
            <a:off x="7073587" y="4520020"/>
            <a:ext cx="1744979" cy="1316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 rot="16200000">
            <a:off x="5986485" y="5074874"/>
            <a:ext cx="890841" cy="6240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 rot="16200000">
            <a:off x="4115672" y="5690103"/>
            <a:ext cx="164805" cy="1019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20400000" lon="12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61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1131</Words>
  <Application>Microsoft Macintosh PowerPoint</Application>
  <PresentationFormat>Format A4 (210 x 297 mm)</PresentationFormat>
  <Paragraphs>142</Paragraphs>
  <Slides>9</Slides>
  <Notes>9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Microfluidic systems: tools for life science and environment </vt:lpstr>
      <vt:lpstr>Context: the microfluidic toolbox</vt:lpstr>
      <vt:lpstr>Fabrication Technologies</vt:lpstr>
      <vt:lpstr>Molecular functions</vt:lpstr>
      <vt:lpstr>Single object functions</vt:lpstr>
      <vt:lpstr>Fluid handling in sensing</vt:lpstr>
      <vt:lpstr>Model systems</vt:lpstr>
      <vt:lpstr>Transfers: Start-ups, industry</vt:lpstr>
      <vt:lpstr>Microfluidics @ ALIVE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ddaurat</dc:creator>
  <cp:lastModifiedBy>Christophe Vieu,D11,6965</cp:lastModifiedBy>
  <cp:revision>148</cp:revision>
  <dcterms:created xsi:type="dcterms:W3CDTF">2018-05-24T17:34:08Z</dcterms:created>
  <dcterms:modified xsi:type="dcterms:W3CDTF">2018-06-20T14:57:05Z</dcterms:modified>
</cp:coreProperties>
</file>