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</p:sldMasterIdLst>
  <p:notesMasterIdLst>
    <p:notesMasterId r:id="rId14"/>
  </p:notesMasterIdLst>
  <p:sldIdLst>
    <p:sldId id="256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66" r:id="rId12"/>
    <p:sldId id="262" r:id="rId13"/>
  </p:sldIdLst>
  <p:sldSz cx="9906000" cy="6858000" type="A4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5D00"/>
    <a:srgbClr val="008000"/>
    <a:srgbClr val="008F00"/>
    <a:srgbClr val="8EFA00"/>
    <a:srgbClr val="009051"/>
    <a:srgbClr val="7F7F7F"/>
    <a:srgbClr val="001A3A"/>
    <a:srgbClr val="FF2E45"/>
    <a:srgbClr val="00BAD7"/>
    <a:srgbClr val="EE7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4"/>
    <p:restoredTop sz="72613"/>
  </p:normalViewPr>
  <p:slideViewPr>
    <p:cSldViewPr snapToGrid="0" snapToObjects="1">
      <p:cViewPr varScale="1">
        <p:scale>
          <a:sx n="61" d="100"/>
          <a:sy n="61" d="100"/>
        </p:scale>
        <p:origin x="-1232" y="-12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90D47-677A-B24D-9D7F-E840F1A1715A}" type="datetimeFigureOut">
              <a:rPr lang="fr-FR" smtClean="0"/>
              <a:t>21/06/18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8AF35-ACC2-8C45-B6A7-6D66E72C0C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76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Good morning… My name is D. </a:t>
            </a:r>
            <a:r>
              <a:rPr lang="en-US" dirty="0" err="1">
                <a:effectLst/>
              </a:rPr>
              <a:t>Pech</a:t>
            </a:r>
            <a:r>
              <a:rPr lang="en-US" dirty="0">
                <a:effectLst/>
              </a:rPr>
              <a:t>, I’m a CNRS Researcher at LAAS-CNRS and I am happy to give you today an overview of my research activities on … micro-batteries and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</a:t>
            </a:r>
            <a:r>
              <a:rPr lang="en-US" dirty="0">
                <a:effectLst/>
              </a:rPr>
              <a:t>-SC.  And will mainly focus here on new these components called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</a:t>
            </a:r>
            <a:r>
              <a:rPr lang="en-US" dirty="0">
                <a:effectLst/>
              </a:rPr>
              <a:t>-SC.</a:t>
            </a:r>
            <a:endParaRPr lang="fr-FR" dirty="0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AF35-ACC2-8C45-B6A7-6D66E72C0C1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327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Today, increasing need for …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networks control hundreds of autonomous microsensors deployed over an area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of interest. They collect, process and transmit local data to the network. A critical requirement for these small sensors nodes is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 autonomy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Power can be extracted by harvesting energy from the environment (light, heat, wind, mechanical vibrations), but this energy is not always available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energy is recovered intermittently.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Requires an energy-storage component to ensure an energetic self-sufficiency over long periods of time. 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Micro-battery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also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-SC 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What does it mean ? it can uptake or deliver a quantity of energy in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short times…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(some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-SCs can sustain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cycles of charge/discharge)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However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cannot store a large amount of energy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AF35-ACC2-8C45-B6A7-6D66E72C0C1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940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 like a micro-battery, a</a:t>
            </a: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</a:t>
            </a:r>
            <a:r>
              <a:rPr lang="en-US" dirty="0">
                <a:effectLst/>
              </a:rPr>
              <a:t>-SC is miniaturized… rechargeable… energy storage… component. </a:t>
            </a:r>
            <a:endParaRPr lang="fr-FR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it consists of a positive and a negative electrode separated by an ionic conductor electrolyte. </a:t>
            </a:r>
            <a:endParaRPr lang="fr-FR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configurations</a:t>
            </a:r>
            <a:endParaRPr lang="fr-FR" dirty="0">
              <a:effectLst/>
            </a:endParaRPr>
          </a:p>
          <a:p>
            <a:r>
              <a:rPr lang="en-US" u="none" strike="noStrike" dirty="0">
                <a:effectLst/>
              </a:rPr>
              <a:t> </a:t>
            </a:r>
            <a:endParaRPr lang="fr-FR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Gravimetric / volumetric property</a:t>
            </a:r>
            <a:endParaRPr lang="fr-FR" dirty="0">
              <a:effectLst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AF35-ACC2-8C45-B6A7-6D66E72C0C1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781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 micro-fabrication methods have been investigated at LAAS-CNRS to realize energy-storage micro-devices patterned with submillimeter-scale features.</a:t>
            </a:r>
            <a:endParaRPr lang="fr-FR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The challenge is to obtain the electrode material locally onto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microsized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patterns without shorting the positive and negative electrodes 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Has to be compatible with the ones employed in the semiconductor industry.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AF35-ACC2-8C45-B6A7-6D66E72C0C1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49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 obtained between 2010 – 2016 for different µ-SCs based on different materials obtained via different technologies.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results + from literature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Capa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: du µF au …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mF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/cm</a:t>
            </a:r>
            <a:r>
              <a:rPr lang="fr-FR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 (2s), emerging field of research /no proper benchmarking standard is currently available 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 SC : FAR from the properties of bulky electrodes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J) unable to power sensor or electronic component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AF35-ACC2-8C45-B6A7-6D66E72C0C1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306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So how can we drastically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dras-tikly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dirty="0">
                <a:effectLst/>
              </a:rPr>
              <a:t>increase the areal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dirty="0">
                <a:effectLst/>
              </a:rPr>
              <a:t> energy of micro-SC ? Well, an interesting approach is to move from a 2D to a 3D electrode architecture.</a:t>
            </a:r>
            <a:endParaRPr lang="fr-FR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a 3D architecture, for same footprint area, much much higher developed surface area</a:t>
            </a:r>
            <a:endParaRPr lang="fr-FR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Quantity of active material per … : 1) et 2)</a:t>
            </a:r>
            <a:endParaRPr lang="fr-FR" dirty="0">
              <a:effectLst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AF35-ACC2-8C45-B6A7-6D66E72C0C1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755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That’s what we did : we created highly porous current collectors using an ingenious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nious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electrodeposition technique.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idea is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simultaneously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generate hydrogen bubbles, under cathodic overpotential,  and the electrodeposition of a metallic film. The bubbles shape the metallic film with porous, high surface area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a broad range of pore sizes.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CV (electrochemical signature of the material)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EASA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date, we can obtain an extended surface area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-ria) exceeding 1000 cm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1 cm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electrode.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AF35-ACC2-8C45-B6A7-6D66E72C0C1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856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we measure C, we get a value which exceeds – for the first time –1 F/cm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FR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Breakthrough compare with state-of-the-art</a:t>
            </a:r>
            <a:endParaRPr lang="fr-FR" dirty="0">
              <a:effectLst/>
            </a:endParaRPr>
          </a:p>
          <a:p>
            <a:r>
              <a:rPr lang="en-US" dirty="0">
                <a:effectLst/>
              </a:rPr>
              <a:t> </a:t>
            </a:r>
            <a:endParaRPr lang="fr-FR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with much higher power and much higher lifetime </a:t>
            </a:r>
            <a:endParaRPr lang="fr-FR" dirty="0">
              <a:effectLst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AF35-ACC2-8C45-B6A7-6D66E72C0C1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36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124101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ED90-AF21-A541-B11B-223981ADD0E3}" type="datetimeFigureOut">
              <a:rPr lang="fr-FR" smtClean="0"/>
              <a:t>21/06/18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C2394-75B4-5541-BC1B-10C841400B7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07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ED90-AF21-A541-B11B-223981ADD0E3}" type="datetimeFigureOut">
              <a:rPr lang="fr-FR" smtClean="0"/>
              <a:t>21/06/18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C2394-75B4-5541-BC1B-10C841400B7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861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54211-CEB2-0949-A8E4-26999D30D7D8}" type="datetimeFigureOut">
              <a:rPr lang="fr-FR" smtClean="0"/>
              <a:t>21/06/18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F0DC5-1531-2642-8E67-6B84FCEAAEE8}" type="slidenum">
              <a:rPr lang="fr-FR" smtClean="0"/>
              <a:t>‹#›</a:t>
            </a:fld>
            <a:endParaRPr lang="fr-FR"/>
          </a:p>
        </p:txBody>
      </p:sp>
      <p:sp>
        <p:nvSpPr>
          <p:cNvPr id="19" name="Espace réservé de la date 3"/>
          <p:cNvSpPr txBox="1">
            <a:spLocks/>
          </p:cNvSpPr>
          <p:nvPr userDrawn="1"/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062445-856B-A84E-958C-FB8B65D16AE1}" type="datetimeFigureOut">
              <a:rPr lang="fr-FR" smtClean="0"/>
              <a:pPr/>
              <a:t>21/06/18</a:t>
            </a:fld>
            <a:endParaRPr lang="fr-FR"/>
          </a:p>
        </p:txBody>
      </p:sp>
      <p:sp>
        <p:nvSpPr>
          <p:cNvPr id="20" name="Espace réservé du numéro de diapositive 5"/>
          <p:cNvSpPr txBox="1">
            <a:spLocks/>
          </p:cNvSpPr>
          <p:nvPr userDrawn="1"/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9BDE60-03CF-A443-B100-7E85D2A9C371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1" name="Rectangle 20"/>
          <p:cNvSpPr/>
          <p:nvPr userDrawn="1"/>
        </p:nvSpPr>
        <p:spPr>
          <a:xfrm>
            <a:off x="-7358" y="6356350"/>
            <a:ext cx="9913358" cy="501651"/>
          </a:xfrm>
          <a:prstGeom prst="rect">
            <a:avLst/>
          </a:prstGeom>
          <a:solidFill>
            <a:srgbClr val="EE74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900" dirty="0">
                <a:solidFill>
                  <a:srgbClr val="00BAD7"/>
                </a:solidFill>
                <a:latin typeface="Avenir Light"/>
                <a:cs typeface="Avenir Light"/>
              </a:rPr>
              <a:t>	</a:t>
            </a:r>
            <a:endParaRPr lang="fr-FR" sz="900" dirty="0">
              <a:latin typeface="Avenir Light"/>
              <a:cs typeface="Avenir Light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" y="1763045"/>
            <a:ext cx="9906000" cy="1918949"/>
          </a:xfrm>
          <a:prstGeom prst="rect">
            <a:avLst/>
          </a:prstGeom>
          <a:solidFill>
            <a:srgbClr val="001A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CNRSfilaire-Mono-B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75" y="6383175"/>
            <a:ext cx="432000" cy="432000"/>
          </a:xfrm>
          <a:prstGeom prst="rect">
            <a:avLst/>
          </a:prstGeom>
        </p:spPr>
      </p:pic>
      <p:pic>
        <p:nvPicPr>
          <p:cNvPr id="24" name="Image 23" descr="alveoles_clai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58914" y="1903417"/>
            <a:ext cx="4877769" cy="3791873"/>
          </a:xfrm>
          <a:prstGeom prst="rect">
            <a:avLst/>
          </a:prstGeom>
        </p:spPr>
      </p:pic>
      <p:pic>
        <p:nvPicPr>
          <p:cNvPr id="25" name="Image 24" descr="Logo-LAAS50ansBLANC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900" y="6371834"/>
            <a:ext cx="742796" cy="467999"/>
          </a:xfrm>
          <a:prstGeom prst="rect">
            <a:avLst/>
          </a:prstGeom>
        </p:spPr>
      </p:pic>
      <p:pic>
        <p:nvPicPr>
          <p:cNvPr id="26" name="Image 25" descr="LAASRTDays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6" y="257428"/>
            <a:ext cx="3664208" cy="676990"/>
          </a:xfrm>
          <a:prstGeom prst="rect">
            <a:avLst/>
          </a:prstGeom>
        </p:spPr>
      </p:pic>
      <p:pic>
        <p:nvPicPr>
          <p:cNvPr id="27" name="Image 26" descr="DAYS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36" y="0"/>
            <a:ext cx="1121664" cy="789432"/>
          </a:xfrm>
          <a:prstGeom prst="rect">
            <a:avLst/>
          </a:prstGeom>
        </p:spPr>
      </p:pic>
      <p:pic>
        <p:nvPicPr>
          <p:cNvPr id="28" name="Image 27" descr="LAAS-2016-blanc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" y="6420947"/>
            <a:ext cx="722698" cy="366265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4423188" y="3616474"/>
            <a:ext cx="5482813" cy="182880"/>
          </a:xfrm>
          <a:prstGeom prst="rect">
            <a:avLst/>
          </a:prstGeom>
          <a:solidFill>
            <a:srgbClr val="EE741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83504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7358" y="2525"/>
            <a:ext cx="9987628" cy="861543"/>
          </a:xfrm>
          <a:prstGeom prst="rect">
            <a:avLst/>
          </a:prstGeom>
          <a:solidFill>
            <a:srgbClr val="EE7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noFill/>
              </a:ln>
            </a:endParaRPr>
          </a:p>
          <a:p>
            <a:pPr algn="ctr"/>
            <a:endParaRPr lang="fr-FR" dirty="0">
              <a:ln>
                <a:noFill/>
              </a:ln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63688" y="92076"/>
            <a:ext cx="8208536" cy="63817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DED90-AF21-A541-B11B-223981ADD0E3}" type="datetimeFigureOut">
              <a:rPr lang="fr-FR" smtClean="0"/>
              <a:t>21/06/18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C2394-75B4-5541-BC1B-10C841400B77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52402F-3783-B346-9F30-8723F3E340D7}" type="datetimeFigureOut">
              <a:rPr lang="fr-FR" smtClean="0"/>
              <a:pPr/>
              <a:t>21/06/18</a:t>
            </a:fld>
            <a:endParaRPr lang="fr-FR"/>
          </a:p>
        </p:txBody>
      </p:sp>
      <p:sp>
        <p:nvSpPr>
          <p:cNvPr id="9" name="Espace réservé du numéro de diapositive 5"/>
          <p:cNvSpPr txBox="1">
            <a:spLocks/>
          </p:cNvSpPr>
          <p:nvPr userDrawn="1"/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77DEA2-6D6B-8741-AE75-54EE5074C07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Espace réservé de la date 3"/>
          <p:cNvSpPr txBox="1">
            <a:spLocks/>
          </p:cNvSpPr>
          <p:nvPr userDrawn="1"/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926037-DE8D-DD4E-A77E-C5BE3B5C831C}" type="datetimeFigureOut">
              <a:rPr lang="fr-FR" smtClean="0"/>
              <a:pPr/>
              <a:t>21/06/18</a:t>
            </a:fld>
            <a:endParaRPr lang="fr-FR"/>
          </a:p>
        </p:txBody>
      </p:sp>
      <p:sp>
        <p:nvSpPr>
          <p:cNvPr id="12" name="Espace réservé du numéro de diapositive 5"/>
          <p:cNvSpPr txBox="1">
            <a:spLocks/>
          </p:cNvSpPr>
          <p:nvPr userDrawn="1"/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903B57-454D-0C4C-8E06-5C7FC8D793F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3" name="Rectangle 12"/>
          <p:cNvSpPr/>
          <p:nvPr userDrawn="1"/>
        </p:nvSpPr>
        <p:spPr>
          <a:xfrm>
            <a:off x="-7358" y="6304361"/>
            <a:ext cx="9913358" cy="501651"/>
          </a:xfrm>
          <a:prstGeom prst="rect">
            <a:avLst/>
          </a:prstGeom>
          <a:solidFill>
            <a:srgbClr val="001A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1000" dirty="0">
                <a:solidFill>
                  <a:schemeClr val="bg1"/>
                </a:solidFill>
                <a:latin typeface="Avenir Medium"/>
                <a:cs typeface="Avenir Medium"/>
              </a:rPr>
              <a:t>LAAS-CNRS</a:t>
            </a:r>
            <a:r>
              <a:rPr lang="fr-FR" sz="900" dirty="0">
                <a:solidFill>
                  <a:srgbClr val="00BAD7"/>
                </a:solidFill>
                <a:latin typeface="Avenir Light"/>
                <a:cs typeface="Avenir Light"/>
              </a:rPr>
              <a:t/>
            </a:r>
            <a:br>
              <a:rPr lang="fr-FR" sz="900" dirty="0">
                <a:solidFill>
                  <a:srgbClr val="00BAD7"/>
                </a:solidFill>
                <a:latin typeface="Avenir Light"/>
                <a:cs typeface="Avenir Light"/>
              </a:rPr>
            </a:br>
            <a:r>
              <a:rPr lang="fr-FR" sz="900" dirty="0">
                <a:solidFill>
                  <a:srgbClr val="EE741B"/>
                </a:solidFill>
                <a:latin typeface="Avenir Light"/>
                <a:cs typeface="Avenir Light"/>
              </a:rPr>
              <a:t>/</a:t>
            </a:r>
            <a:r>
              <a:rPr lang="fr-FR" sz="900" dirty="0">
                <a:latin typeface="Avenir Light"/>
                <a:cs typeface="Avenir Light"/>
              </a:rPr>
              <a:t> Laboratoire d’analyse et d’architecture des systèmes du CNRS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4415874" y="6675120"/>
            <a:ext cx="5547452" cy="182880"/>
          </a:xfrm>
          <a:prstGeom prst="rect">
            <a:avLst/>
          </a:prstGeom>
          <a:solidFill>
            <a:srgbClr val="EE7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Espace réservé du numéro de diapositive 5"/>
          <p:cNvSpPr txBox="1">
            <a:spLocks/>
          </p:cNvSpPr>
          <p:nvPr userDrawn="1"/>
        </p:nvSpPr>
        <p:spPr>
          <a:xfrm>
            <a:off x="7460824" y="6440887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C903B57-454D-0C4C-8E06-5C7FC8D793F7}" type="slidenum">
              <a:rPr lang="fr-FR" sz="1200" smtClean="0">
                <a:solidFill>
                  <a:schemeClr val="bg1">
                    <a:lumMod val="75000"/>
                  </a:schemeClr>
                </a:solidFill>
                <a:latin typeface="Avenir Light"/>
                <a:cs typeface="Avenir Light"/>
              </a:rPr>
              <a:pPr algn="r"/>
              <a:t>‹#›</a:t>
            </a:fld>
            <a:endParaRPr lang="fr-FR" sz="1200" dirty="0">
              <a:solidFill>
                <a:schemeClr val="bg1">
                  <a:lumMod val="75000"/>
                </a:schemeClr>
              </a:solidFill>
              <a:latin typeface="Avenir Light"/>
              <a:cs typeface="Avenir Light"/>
            </a:endParaRPr>
          </a:p>
        </p:txBody>
      </p:sp>
      <p:pic>
        <p:nvPicPr>
          <p:cNvPr id="16" name="Image 15" descr="logo LAAS RT Day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8" y="-4313"/>
            <a:ext cx="1445268" cy="8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7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1A3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EE741B"/>
        </a:buClr>
        <a:buFont typeface="Lucida Grande"/>
        <a:buChar char="&gt;"/>
        <a:defRPr sz="3200" kern="1200">
          <a:solidFill>
            <a:srgbClr val="001A3A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EE741B"/>
        </a:buClr>
        <a:buFont typeface="Wingdings" charset="2"/>
        <a:buChar char="§"/>
        <a:defRPr sz="2800" kern="1200">
          <a:solidFill>
            <a:srgbClr val="001A3A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EE741B"/>
        </a:buClr>
        <a:buFont typeface="Arial"/>
        <a:buChar char="•"/>
        <a:defRPr sz="2400" kern="1200">
          <a:solidFill>
            <a:srgbClr val="7F7F7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BAD7"/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F2E45"/>
        </a:buClr>
        <a:buFont typeface="Lucida Grande"/>
        <a:buChar char="-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dpech@laas.fr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emf"/><Relationship Id="rId3" Type="http://schemas.openxmlformats.org/officeDocument/2006/relationships/image" Target="../media/image1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Integrated </a:t>
            </a:r>
            <a:r>
              <a:rPr lang="fr-FR" dirty="0" err="1"/>
              <a:t>energy</a:t>
            </a:r>
            <a:r>
              <a:rPr lang="fr-FR" dirty="0"/>
              <a:t> micro-</a:t>
            </a:r>
            <a:r>
              <a:rPr lang="fr-FR" dirty="0" err="1"/>
              <a:t>storage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David </a:t>
            </a:r>
            <a:r>
              <a:rPr lang="fr-FR" dirty="0" err="1"/>
              <a:t>Pech</a:t>
            </a:r>
            <a:endParaRPr lang="fr-FR" dirty="0"/>
          </a:p>
          <a:p>
            <a:r>
              <a:rPr lang="fr-FR" dirty="0" smtClean="0">
                <a:hlinkClick r:id="rId3"/>
              </a:rPr>
              <a:t>dpech</a:t>
            </a:r>
            <a:r>
              <a:rPr lang="fr-FR" dirty="0">
                <a:hlinkClick r:id="rId3"/>
              </a:rPr>
              <a:t>@</a:t>
            </a:r>
            <a:r>
              <a:rPr lang="fr-FR" dirty="0" smtClean="0">
                <a:hlinkClick r:id="rId3"/>
              </a:rPr>
              <a:t>laas.fr</a:t>
            </a:r>
            <a:r>
              <a:rPr lang="fr-FR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6240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4FFB51C-5B49-8647-8B83-95809E86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Conclusions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D12597E-E8F9-4743-ADD4-954201933D45}"/>
              </a:ext>
            </a:extLst>
          </p:cNvPr>
          <p:cNvSpPr txBox="1"/>
          <p:nvPr/>
        </p:nvSpPr>
        <p:spPr>
          <a:xfrm>
            <a:off x="895321" y="1742643"/>
            <a:ext cx="816486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b="1" dirty="0"/>
              <a:t>Per-area performance </a:t>
            </a:r>
            <a:r>
              <a:rPr lang="fr-FR" sz="2800" b="1" dirty="0" err="1"/>
              <a:t>critical</a:t>
            </a:r>
            <a:r>
              <a:rPr lang="fr-FR" sz="2800" b="1" dirty="0"/>
              <a:t> </a:t>
            </a:r>
          </a:p>
          <a:p>
            <a:r>
              <a:rPr lang="fr-FR" sz="2800" b="1" dirty="0"/>
              <a:t>(absence of </a:t>
            </a:r>
            <a:r>
              <a:rPr lang="fr-FR" sz="2800" b="1" dirty="0" err="1"/>
              <a:t>standardized</a:t>
            </a:r>
            <a:r>
              <a:rPr lang="fr-FR" sz="2800" b="1" dirty="0"/>
              <a:t> </a:t>
            </a:r>
            <a:r>
              <a:rPr lang="fr-FR" sz="2800" b="1" dirty="0" err="1"/>
              <a:t>approaches</a:t>
            </a:r>
            <a:r>
              <a:rPr lang="fr-FR" sz="2800" b="1" dirty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b="1" dirty="0" err="1"/>
              <a:t>Areal</a:t>
            </a:r>
            <a:r>
              <a:rPr lang="fr-FR" sz="2800" b="1" dirty="0"/>
              <a:t> </a:t>
            </a:r>
            <a:r>
              <a:rPr lang="fr-FR" sz="2800" b="1" dirty="0" err="1"/>
              <a:t>energy</a:t>
            </a:r>
            <a:r>
              <a:rPr lang="fr-FR" sz="2800" b="1" dirty="0"/>
              <a:t> </a:t>
            </a:r>
            <a:r>
              <a:rPr lang="fr-FR" sz="2800" b="1" dirty="0" err="1"/>
              <a:t>still</a:t>
            </a:r>
            <a:r>
              <a:rPr lang="fr-FR" sz="2800" b="1" dirty="0"/>
              <a:t> far for self-</a:t>
            </a:r>
            <a:r>
              <a:rPr lang="fr-FR" sz="2800" b="1" dirty="0" err="1"/>
              <a:t>powered</a:t>
            </a:r>
            <a:r>
              <a:rPr lang="fr-FR" sz="2800" b="1" dirty="0"/>
              <a:t> applications</a:t>
            </a:r>
          </a:p>
          <a:p>
            <a:endParaRPr lang="fr-FR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 err="1"/>
              <a:t>Need</a:t>
            </a:r>
            <a:r>
              <a:rPr lang="fr-FR" sz="2800" b="1" dirty="0"/>
              <a:t> of a 3D </a:t>
            </a:r>
            <a:r>
              <a:rPr lang="fr-FR" sz="2800" b="1" dirty="0" err="1"/>
              <a:t>paradigm</a:t>
            </a:r>
            <a:r>
              <a:rPr lang="fr-FR" sz="2800" b="1" dirty="0"/>
              <a:t> shift for high-performance </a:t>
            </a:r>
          </a:p>
          <a:p>
            <a:r>
              <a:rPr lang="fr-FR" sz="2800" b="1" dirty="0"/>
              <a:t>micro-</a:t>
            </a:r>
            <a:r>
              <a:rPr lang="fr-FR" sz="2800" b="1" dirty="0" err="1"/>
              <a:t>supercapacitors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26247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DF9C1BD-FA91-D749-9747-C5BF34EA5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Funding</a:t>
            </a:r>
            <a:r>
              <a:rPr lang="fr-FR" dirty="0"/>
              <a:t> </a:t>
            </a:r>
            <a:r>
              <a:rPr lang="fr-FR" dirty="0" err="1"/>
              <a:t>Acknowledgment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8A797F4-E104-6745-923C-64A27AF6BCD7}"/>
              </a:ext>
            </a:extLst>
          </p:cNvPr>
          <p:cNvSpPr txBox="1"/>
          <p:nvPr/>
        </p:nvSpPr>
        <p:spPr>
          <a:xfrm>
            <a:off x="978020" y="5552455"/>
            <a:ext cx="8229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/>
              <a:t>ERC, </a:t>
            </a:r>
            <a:r>
              <a:rPr lang="de-DE" sz="2400" dirty="0" err="1"/>
              <a:t>Consolidator</a:t>
            </a:r>
            <a:r>
              <a:rPr lang="de-DE" sz="2400" dirty="0"/>
              <a:t> Grant, ERC-2017-CoG, Project 771793 3D-CAP</a:t>
            </a:r>
            <a:r>
              <a:rPr lang="fr-FR" sz="2400" dirty="0"/>
              <a:t> </a:t>
            </a:r>
          </a:p>
        </p:txBody>
      </p:sp>
      <p:pic>
        <p:nvPicPr>
          <p:cNvPr id="7" name="Picture 2" descr="https://erc.europa.eu/sites/default/files/LOGO_ERC-FLAG_EU_.png">
            <a:extLst>
              <a:ext uri="{FF2B5EF4-FFF2-40B4-BE49-F238E27FC236}">
                <a16:creationId xmlns:a16="http://schemas.microsoft.com/office/drawing/2014/main" xmlns="" id="{B02C3B64-DBD5-E643-9EF6-684827D8F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35" y="1739699"/>
            <a:ext cx="4576218" cy="323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954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Context</a:t>
            </a:r>
            <a:r>
              <a:rPr lang="fr-FR" dirty="0"/>
              <a:t>: Self-</a:t>
            </a:r>
            <a:r>
              <a:rPr lang="fr-FR" dirty="0" err="1"/>
              <a:t>Powered</a:t>
            </a:r>
            <a:r>
              <a:rPr lang="fr-FR" dirty="0"/>
              <a:t> Applications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DF696E33-E57A-C743-AF7D-728BAD707AB2}"/>
              </a:ext>
            </a:extLst>
          </p:cNvPr>
          <p:cNvGrpSpPr/>
          <p:nvPr/>
        </p:nvGrpSpPr>
        <p:grpSpPr>
          <a:xfrm>
            <a:off x="2270388" y="1283271"/>
            <a:ext cx="5300380" cy="2915126"/>
            <a:chOff x="2569172" y="1007810"/>
            <a:chExt cx="5300380" cy="2915126"/>
          </a:xfrm>
        </p:grpSpPr>
        <p:sp>
          <p:nvSpPr>
            <p:cNvPr id="78" name="Line 52">
              <a:extLst>
                <a:ext uri="{FF2B5EF4-FFF2-40B4-BE49-F238E27FC236}">
                  <a16:creationId xmlns:a16="http://schemas.microsoft.com/office/drawing/2014/main" xmlns="" id="{C6C3FF3F-0A59-A440-8F07-37D77C2D8F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4839" y="2458260"/>
              <a:ext cx="53975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Rectangle à coins arrondis 78">
              <a:extLst>
                <a:ext uri="{FF2B5EF4-FFF2-40B4-BE49-F238E27FC236}">
                  <a16:creationId xmlns:a16="http://schemas.microsoft.com/office/drawing/2014/main" xmlns="" id="{E3E4F265-CB38-4342-8B57-45F34CC93ACE}"/>
                </a:ext>
              </a:extLst>
            </p:cNvPr>
            <p:cNvSpPr/>
            <p:nvPr/>
          </p:nvSpPr>
          <p:spPr>
            <a:xfrm>
              <a:off x="4568256" y="2181060"/>
              <a:ext cx="1332000" cy="5544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b="1" dirty="0"/>
                <a:t> Power</a:t>
              </a:r>
            </a:p>
            <a:p>
              <a:pPr algn="ctr"/>
              <a:r>
                <a:rPr lang="fr-FR" sz="1500" b="1" dirty="0"/>
                <a:t>Management</a:t>
              </a:r>
            </a:p>
          </p:txBody>
        </p:sp>
        <p:sp>
          <p:nvSpPr>
            <p:cNvPr id="80" name="Rectangle à coins arrondis 79">
              <a:extLst>
                <a:ext uri="{FF2B5EF4-FFF2-40B4-BE49-F238E27FC236}">
                  <a16:creationId xmlns:a16="http://schemas.microsoft.com/office/drawing/2014/main" xmlns="" id="{4144148B-A5A0-274A-A868-941B8FAC508A}"/>
                </a:ext>
              </a:extLst>
            </p:cNvPr>
            <p:cNvSpPr/>
            <p:nvPr/>
          </p:nvSpPr>
          <p:spPr>
            <a:xfrm>
              <a:off x="2569172" y="2181060"/>
              <a:ext cx="1332000" cy="554400"/>
            </a:xfrm>
            <a:prstGeom prst="roundRect">
              <a:avLst/>
            </a:prstGeom>
            <a:gradFill>
              <a:gsLst>
                <a:gs pos="80000">
                  <a:srgbClr val="C43834"/>
                </a:gs>
                <a:gs pos="0">
                  <a:schemeClr val="accent2">
                    <a:shade val="51000"/>
                    <a:satMod val="130000"/>
                  </a:schemeClr>
                </a:gs>
                <a:gs pos="79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b="1" dirty="0" err="1"/>
                <a:t>Energy</a:t>
              </a:r>
              <a:endParaRPr lang="fr-FR" sz="1500" b="1" dirty="0"/>
            </a:p>
            <a:p>
              <a:pPr algn="ctr"/>
              <a:r>
                <a:rPr lang="fr-FR" sz="1500" b="1" dirty="0" err="1"/>
                <a:t>Harvesting</a:t>
              </a:r>
              <a:endParaRPr lang="fr-FR" sz="1500" b="1" dirty="0"/>
            </a:p>
          </p:txBody>
        </p:sp>
        <p:sp>
          <p:nvSpPr>
            <p:cNvPr id="81" name="Rectangle à coins arrondis 80">
              <a:extLst>
                <a:ext uri="{FF2B5EF4-FFF2-40B4-BE49-F238E27FC236}">
                  <a16:creationId xmlns:a16="http://schemas.microsoft.com/office/drawing/2014/main" xmlns="" id="{5502DEED-1DF9-1546-9A12-1A711EB6FD8A}"/>
                </a:ext>
              </a:extLst>
            </p:cNvPr>
            <p:cNvSpPr/>
            <p:nvPr/>
          </p:nvSpPr>
          <p:spPr>
            <a:xfrm>
              <a:off x="6537552" y="2181060"/>
              <a:ext cx="1332000" cy="5544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b="1" dirty="0" err="1"/>
                <a:t>Sensor</a:t>
              </a:r>
              <a:endParaRPr lang="fr-FR" sz="1500" b="1" dirty="0"/>
            </a:p>
          </p:txBody>
        </p: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xmlns="" id="{5B951580-3147-FC44-9D61-D9CFEC10B0FC}"/>
                </a:ext>
              </a:extLst>
            </p:cNvPr>
            <p:cNvGrpSpPr/>
            <p:nvPr/>
          </p:nvGrpSpPr>
          <p:grpSpPr>
            <a:xfrm>
              <a:off x="4557176" y="1007810"/>
              <a:ext cx="1895317" cy="560476"/>
              <a:chOff x="3516474" y="2502527"/>
              <a:chExt cx="1895317" cy="560476"/>
            </a:xfrm>
          </p:grpSpPr>
          <p:sp>
            <p:nvSpPr>
              <p:cNvPr id="83" name="Rectangle à coins arrondis 82">
                <a:extLst>
                  <a:ext uri="{FF2B5EF4-FFF2-40B4-BE49-F238E27FC236}">
                    <a16:creationId xmlns:a16="http://schemas.microsoft.com/office/drawing/2014/main" xmlns="" id="{71CAAFB9-22CD-B440-9E08-CD06CB433DBE}"/>
                  </a:ext>
                </a:extLst>
              </p:cNvPr>
              <p:cNvSpPr/>
              <p:nvPr/>
            </p:nvSpPr>
            <p:spPr>
              <a:xfrm>
                <a:off x="3516474" y="2508603"/>
                <a:ext cx="1332000" cy="554400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500" b="1" dirty="0"/>
                  <a:t>Data</a:t>
                </a:r>
              </a:p>
              <a:p>
                <a:pPr algn="ctr"/>
                <a:r>
                  <a:rPr lang="fr-FR" sz="1500" b="1" dirty="0" err="1"/>
                  <a:t>Transmitter</a:t>
                </a:r>
                <a:endParaRPr lang="fr-FR" sz="1500" b="1" dirty="0"/>
              </a:p>
            </p:txBody>
          </p:sp>
          <p:sp>
            <p:nvSpPr>
              <p:cNvPr id="84" name="Arc plein 83">
                <a:extLst>
                  <a:ext uri="{FF2B5EF4-FFF2-40B4-BE49-F238E27FC236}">
                    <a16:creationId xmlns:a16="http://schemas.microsoft.com/office/drawing/2014/main" xmlns="" id="{8D3F9948-2644-0744-A4D4-B76CA30398D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4874701" y="2516299"/>
                <a:ext cx="550861" cy="523318"/>
              </a:xfrm>
              <a:prstGeom prst="blockArc">
                <a:avLst>
                  <a:gd name="adj1" fmla="val 12120857"/>
                  <a:gd name="adj2" fmla="val 20110475"/>
                  <a:gd name="adj3" fmla="val 4544"/>
                </a:avLst>
              </a:prstGeom>
              <a:noFill/>
              <a:ln w="25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Arc plein 84">
                <a:extLst>
                  <a:ext uri="{FF2B5EF4-FFF2-40B4-BE49-F238E27FC236}">
                    <a16:creationId xmlns:a16="http://schemas.microsoft.com/office/drawing/2014/main" xmlns="" id="{1CCE4562-CC67-4140-A7C9-09239AC36A8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4762910" y="2659437"/>
                <a:ext cx="275431" cy="261659"/>
              </a:xfrm>
              <a:prstGeom prst="blockArc">
                <a:avLst>
                  <a:gd name="adj1" fmla="val 12120857"/>
                  <a:gd name="adj2" fmla="val 20110475"/>
                  <a:gd name="adj3" fmla="val 4544"/>
                </a:avLst>
              </a:prstGeom>
              <a:noFill/>
              <a:ln w="25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Arc plein 85">
                <a:extLst>
                  <a:ext uri="{FF2B5EF4-FFF2-40B4-BE49-F238E27FC236}">
                    <a16:creationId xmlns:a16="http://schemas.microsoft.com/office/drawing/2014/main" xmlns="" id="{EEDB173D-084D-764B-BCA2-BD2F0CF04B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4803615" y="2589559"/>
                <a:ext cx="413146" cy="392489"/>
              </a:xfrm>
              <a:prstGeom prst="blockArc">
                <a:avLst>
                  <a:gd name="adj1" fmla="val 12120857"/>
                  <a:gd name="adj2" fmla="val 20110475"/>
                  <a:gd name="adj3" fmla="val 4544"/>
                </a:avLst>
              </a:prstGeom>
              <a:noFill/>
              <a:ln w="25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Line 52">
              <a:extLst>
                <a:ext uri="{FF2B5EF4-FFF2-40B4-BE49-F238E27FC236}">
                  <a16:creationId xmlns:a16="http://schemas.microsoft.com/office/drawing/2014/main" xmlns="" id="{83DAB756-D035-4749-90A3-490FE49298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55730" y="2458260"/>
              <a:ext cx="53975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Line 52">
              <a:extLst>
                <a:ext uri="{FF2B5EF4-FFF2-40B4-BE49-F238E27FC236}">
                  <a16:creationId xmlns:a16="http://schemas.microsoft.com/office/drawing/2014/main" xmlns="" id="{68477F1A-8861-6447-9D39-13FDD8528ED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5003728" y="1886291"/>
              <a:ext cx="468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Line 52">
              <a:extLst>
                <a:ext uri="{FF2B5EF4-FFF2-40B4-BE49-F238E27FC236}">
                  <a16:creationId xmlns:a16="http://schemas.microsoft.com/office/drawing/2014/main" xmlns="" id="{DD11AA69-BE52-A44C-BFDD-3DED1D1E1D7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5009331" y="3045842"/>
              <a:ext cx="468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Rectangle à coins arrondis 89">
              <a:extLst>
                <a:ext uri="{FF2B5EF4-FFF2-40B4-BE49-F238E27FC236}">
                  <a16:creationId xmlns:a16="http://schemas.microsoft.com/office/drawing/2014/main" xmlns="" id="{E14A4455-BD89-F145-8F95-2C1DDB65C4D2}"/>
                </a:ext>
              </a:extLst>
            </p:cNvPr>
            <p:cNvSpPr/>
            <p:nvPr/>
          </p:nvSpPr>
          <p:spPr>
            <a:xfrm>
              <a:off x="4554032" y="3368536"/>
              <a:ext cx="1332000" cy="554400"/>
            </a:xfrm>
            <a:prstGeom prst="roundRect">
              <a:avLst/>
            </a:prstGeom>
            <a:gradFill>
              <a:gsLst>
                <a:gs pos="0">
                  <a:srgbClr val="355D00"/>
                </a:gs>
                <a:gs pos="80000">
                  <a:srgbClr val="008000"/>
                </a:gs>
                <a:gs pos="100000">
                  <a:srgbClr val="008F00"/>
                </a:gs>
              </a:gsLst>
            </a:gradFill>
            <a:ln>
              <a:solidFill>
                <a:srgbClr val="355D0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500" b="1" dirty="0" err="1"/>
                <a:t>Energy</a:t>
              </a:r>
              <a:endParaRPr lang="fr-FR" sz="1500" b="1" dirty="0"/>
            </a:p>
            <a:p>
              <a:pPr algn="ctr"/>
              <a:r>
                <a:rPr lang="fr-FR" sz="1500" b="1" dirty="0"/>
                <a:t>Storage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2CD2A4F2-585B-9349-90E0-383A4EDD7595}"/>
              </a:ext>
            </a:extLst>
          </p:cNvPr>
          <p:cNvSpPr txBox="1"/>
          <p:nvPr/>
        </p:nvSpPr>
        <p:spPr>
          <a:xfrm>
            <a:off x="103071" y="1251200"/>
            <a:ext cx="397469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/>
              <a:t>Autonomous</a:t>
            </a:r>
            <a:r>
              <a:rPr lang="fr-FR" b="1" i="1" dirty="0"/>
              <a:t> Embedded Microsystems</a:t>
            </a:r>
            <a:r>
              <a:rPr lang="fr-FR" i="1" dirty="0"/>
              <a:t>: </a:t>
            </a:r>
          </a:p>
          <a:p>
            <a:pPr algn="ctr"/>
            <a:endParaRPr lang="fr-FR" sz="500" i="1" dirty="0"/>
          </a:p>
          <a:p>
            <a:pPr algn="ctr"/>
            <a:r>
              <a:rPr lang="fr-FR" i="1" dirty="0" err="1"/>
              <a:t>Wearable</a:t>
            </a:r>
            <a:r>
              <a:rPr lang="fr-FR" i="1" dirty="0"/>
              <a:t> Electronics, WSN, </a:t>
            </a:r>
            <a:r>
              <a:rPr lang="fr-FR" i="1" dirty="0" err="1"/>
              <a:t>IoT</a:t>
            </a:r>
            <a:r>
              <a:rPr lang="fr-FR" i="1" dirty="0"/>
              <a:t>.</a:t>
            </a:r>
          </a:p>
        </p:txBody>
      </p:sp>
      <p:graphicFrame>
        <p:nvGraphicFramePr>
          <p:cNvPr id="34" name="Tableau 33">
            <a:extLst>
              <a:ext uri="{FF2B5EF4-FFF2-40B4-BE49-F238E27FC236}">
                <a16:creationId xmlns:a16="http://schemas.microsoft.com/office/drawing/2014/main" xmlns="" id="{280E0EA7-B13B-5B41-B1D6-9BE099015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719052"/>
              </p:ext>
            </p:extLst>
          </p:nvPr>
        </p:nvGraphicFramePr>
        <p:xfrm>
          <a:off x="1407952" y="4555456"/>
          <a:ext cx="6048160" cy="14630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cap="all" baseline="0" dirty="0">
                          <a:solidFill>
                            <a:schemeClr val="bg1"/>
                          </a:solidFill>
                        </a:rPr>
                        <a:t>MICRO-BATTERIES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55D00"/>
                        </a:gs>
                        <a:gs pos="100000">
                          <a:srgbClr val="008F00"/>
                        </a:gs>
                        <a:gs pos="80000">
                          <a:srgbClr val="008000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cap="all" baseline="0" dirty="0"/>
                        <a:t>Micro-</a:t>
                      </a:r>
                      <a:r>
                        <a:rPr lang="fr-FR" sz="1600" cap="all" baseline="0" dirty="0" err="1"/>
                        <a:t>Supercapacitors</a:t>
                      </a:r>
                      <a:endParaRPr lang="fr-FR" sz="1600" cap="all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355D00"/>
                        </a:gs>
                        <a:gs pos="80000">
                          <a:srgbClr val="008000"/>
                        </a:gs>
                        <a:gs pos="100000">
                          <a:schemeClr val="accent1">
                            <a:shade val="93000"/>
                            <a:satMod val="130000"/>
                          </a:schemeClr>
                        </a:gs>
                        <a:gs pos="100000">
                          <a:srgbClr val="008F00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Power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009051"/>
                          </a:solidFill>
                        </a:rPr>
                        <a:t>Low</a:t>
                      </a:r>
                      <a:endParaRPr lang="fr-FR" dirty="0">
                        <a:solidFill>
                          <a:srgbClr val="00905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009051"/>
                          </a:solidFill>
                        </a:rPr>
                        <a:t>Ultrahigh</a:t>
                      </a:r>
                      <a:endParaRPr lang="fr-FR" dirty="0">
                        <a:solidFill>
                          <a:srgbClr val="00905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/>
                        <a:t>Lifetime</a:t>
                      </a:r>
                      <a:endParaRPr lang="fr-FR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009051"/>
                          </a:solidFill>
                        </a:rPr>
                        <a:t>Low</a:t>
                      </a:r>
                      <a:endParaRPr lang="fr-FR" dirty="0">
                        <a:solidFill>
                          <a:srgbClr val="00905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009051"/>
                          </a:solidFill>
                        </a:rPr>
                        <a:t>Almost</a:t>
                      </a:r>
                      <a:r>
                        <a:rPr lang="fr-FR" dirty="0">
                          <a:solidFill>
                            <a:srgbClr val="009051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rgbClr val="009051"/>
                          </a:solidFill>
                        </a:rPr>
                        <a:t>unlimited</a:t>
                      </a:r>
                      <a:endParaRPr lang="fr-FR" dirty="0">
                        <a:solidFill>
                          <a:srgbClr val="00905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/>
                        <a:t>Energy</a:t>
                      </a:r>
                      <a:endParaRPr lang="fr-FR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9051"/>
                          </a:solidFill>
                        </a:rPr>
                        <a:t>High</a:t>
                      </a:r>
                      <a:endParaRPr lang="fr-FR" baseline="30000" dirty="0">
                        <a:solidFill>
                          <a:srgbClr val="00905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rgbClr val="009051"/>
                          </a:solidFill>
                        </a:rPr>
                        <a:t>Low</a:t>
                      </a:r>
                      <a:endParaRPr lang="fr-FR" baseline="30000" dirty="0">
                        <a:solidFill>
                          <a:srgbClr val="00905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5" name="Picture 8" descr="C:\Users\dpech\Downloads\face-smile-2.png">
            <a:extLst>
              <a:ext uri="{FF2B5EF4-FFF2-40B4-BE49-F238E27FC236}">
                <a16:creationId xmlns:a16="http://schemas.microsoft.com/office/drawing/2014/main" xmlns="" id="{89CA7058-2D4F-2747-B2E4-C60CDAB89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280" y="5657348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:\Users\dpech\Downloads\face-smile-2.png">
            <a:extLst>
              <a:ext uri="{FF2B5EF4-FFF2-40B4-BE49-F238E27FC236}">
                <a16:creationId xmlns:a16="http://schemas.microsoft.com/office/drawing/2014/main" xmlns="" id="{40A2F989-2D90-E64E-989D-DE482EDBA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348" y="5286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C:\Users\dpech\Downloads\face-smile-2.png">
            <a:extLst>
              <a:ext uri="{FF2B5EF4-FFF2-40B4-BE49-F238E27FC236}">
                <a16:creationId xmlns:a16="http://schemas.microsoft.com/office/drawing/2014/main" xmlns="" id="{09BBEB8F-1CBE-854A-9DDB-760248EFC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388" y="492638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68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84FC869-FE26-4146-90AF-5FD618FB8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micro-</a:t>
            </a:r>
            <a:r>
              <a:rPr lang="fr-FR" dirty="0" err="1"/>
              <a:t>supercapacitor</a:t>
            </a:r>
            <a:r>
              <a:rPr lang="fr-FR" dirty="0"/>
              <a:t> ?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B30A634E-1993-3D4A-A59F-1203B31AD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149" y="875764"/>
            <a:ext cx="7814031" cy="5416013"/>
          </a:xfrm>
          <a:prstGeom prst="rect">
            <a:avLst/>
          </a:prstGeom>
        </p:spPr>
      </p:pic>
      <p:sp>
        <p:nvSpPr>
          <p:cNvPr id="41" name="Rectangle 18">
            <a:extLst>
              <a:ext uri="{FF2B5EF4-FFF2-40B4-BE49-F238E27FC236}">
                <a16:creationId xmlns:a16="http://schemas.microsoft.com/office/drawing/2014/main" xmlns="" id="{18DB3D4C-7008-1246-9AF6-FA9AFF01D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25752"/>
            <a:ext cx="235148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D.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Pech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, C.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Lethien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, T.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Brousse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, </a:t>
            </a:r>
          </a:p>
          <a:p>
            <a:pPr algn="ctr"/>
            <a:r>
              <a:rPr lang="en-US" sz="1200" b="1" dirty="0" err="1"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Techn</a:t>
            </a:r>
            <a:r>
              <a:rPr lang="en-US" sz="1200" b="1" dirty="0"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. </a:t>
            </a:r>
            <a:r>
              <a:rPr lang="en-US" sz="1200" b="1" dirty="0" err="1"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Ing</a:t>
            </a:r>
            <a:r>
              <a:rPr lang="en-US" sz="1200" b="1" dirty="0"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.</a:t>
            </a:r>
            <a:r>
              <a:rPr lang="en-US" sz="1200" dirty="0"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 vol.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RE180 (2017).</a:t>
            </a:r>
            <a:endParaRPr lang="fr-FR" sz="1200" dirty="0">
              <a:solidFill>
                <a:srgbClr val="000000"/>
              </a:solidFill>
              <a:latin typeface="Arial" pitchFamily="34" charset="0"/>
              <a:ea typeface="ヒラギノ角ゴ ProN W3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65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38D389-6EF4-CE40-B722-AFAF6BB19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Technological</a:t>
            </a:r>
            <a:r>
              <a:rPr lang="fr-FR" dirty="0"/>
              <a:t> </a:t>
            </a:r>
            <a:r>
              <a:rPr lang="fr-FR" dirty="0" err="1"/>
              <a:t>processes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BA920A4-3915-3740-A529-8F8CEEB0F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78" y="984970"/>
            <a:ext cx="7959054" cy="5152617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5FBE378D-DFAE-B042-A750-A558F4335EE9}"/>
              </a:ext>
            </a:extLst>
          </p:cNvPr>
          <p:cNvGrpSpPr/>
          <p:nvPr/>
        </p:nvGrpSpPr>
        <p:grpSpPr>
          <a:xfrm>
            <a:off x="2822748" y="2393642"/>
            <a:ext cx="4060061" cy="2335271"/>
            <a:chOff x="2565171" y="2664000"/>
            <a:chExt cx="4060061" cy="2335271"/>
          </a:xfrm>
        </p:grpSpPr>
        <p:sp>
          <p:nvSpPr>
            <p:cNvPr id="9" name="AutoShape 25">
              <a:extLst>
                <a:ext uri="{FF2B5EF4-FFF2-40B4-BE49-F238E27FC236}">
                  <a16:creationId xmlns:a16="http://schemas.microsoft.com/office/drawing/2014/main" xmlns="" id="{76396DF9-701F-E944-A0A2-A4DDA558F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669" y="3060000"/>
              <a:ext cx="3793285" cy="173460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090345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endParaRPr lang="fr-FR" altLang="fr-FR" sz="1400"/>
            </a:p>
          </p:txBody>
        </p:sp>
        <p:sp>
          <p:nvSpPr>
            <p:cNvPr id="10" name="AutoShape 28">
              <a:extLst>
                <a:ext uri="{FF2B5EF4-FFF2-40B4-BE49-F238E27FC236}">
                  <a16:creationId xmlns:a16="http://schemas.microsoft.com/office/drawing/2014/main" xmlns="" id="{964AFADB-B389-3D4F-9B6B-5238BDA0C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6000" y="2664000"/>
              <a:ext cx="2941999" cy="396000"/>
            </a:xfrm>
            <a:prstGeom prst="roundRect">
              <a:avLst>
                <a:gd name="adj" fmla="val 16667"/>
              </a:avLst>
            </a:prstGeom>
            <a:solidFill>
              <a:srgbClr val="090345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r>
                <a:rPr lang="fr-FR" sz="1600" b="1" dirty="0">
                  <a:solidFill>
                    <a:schemeClr val="bg1"/>
                  </a:solidFill>
                </a:rPr>
                <a:t>INNOVATIVE ACTIVE MATERIALS</a:t>
              </a:r>
            </a:p>
          </p:txBody>
        </p:sp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xmlns="" id="{08869248-4932-FE40-8D4B-1D5B992457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5171" y="3168000"/>
              <a:ext cx="4060061" cy="1831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CA" altLang="fr-FR" sz="1600" b="1" dirty="0" err="1"/>
                <a:t>Activated</a:t>
              </a:r>
              <a:r>
                <a:rPr lang="fr-CA" altLang="fr-FR" sz="1600" b="1" dirty="0"/>
                <a:t> </a:t>
              </a:r>
              <a:r>
                <a:rPr lang="fr-CA" altLang="fr-FR" sz="1600" b="1" dirty="0" err="1"/>
                <a:t>Carbon</a:t>
              </a:r>
              <a:r>
                <a:rPr lang="fr-CA" altLang="fr-FR" sz="1600" b="1" dirty="0"/>
                <a:t>, </a:t>
              </a:r>
              <a:r>
                <a:rPr lang="fr-CA" altLang="fr-FR" sz="1600" b="1" dirty="0" err="1"/>
                <a:t>Carbon</a:t>
              </a:r>
              <a:r>
                <a:rPr lang="fr-CA" altLang="fr-FR" sz="1600" b="1" dirty="0"/>
                <a:t> Nanotubes,</a:t>
              </a:r>
            </a:p>
            <a:p>
              <a:pPr algn="ctr"/>
              <a:endParaRPr lang="fr-CA" altLang="fr-FR" sz="400" b="1" dirty="0"/>
            </a:p>
            <a:p>
              <a:pPr algn="ctr"/>
              <a:r>
                <a:rPr lang="fr-CA" altLang="fr-FR" sz="1600" b="1" dirty="0" err="1"/>
                <a:t>Onion-Like-Carbon</a:t>
              </a:r>
              <a:r>
                <a:rPr lang="fr-CA" altLang="fr-FR" sz="1600" b="1" dirty="0"/>
                <a:t>, </a:t>
              </a:r>
              <a:r>
                <a:rPr lang="fr-CA" altLang="fr-FR" sz="1600" b="1" dirty="0" err="1"/>
                <a:t>Carbon</a:t>
              </a:r>
              <a:r>
                <a:rPr lang="fr-CA" altLang="fr-FR" sz="1600" b="1" dirty="0"/>
                <a:t> </a:t>
              </a:r>
              <a:r>
                <a:rPr lang="fr-CA" altLang="fr-FR" sz="1600" b="1" dirty="0" err="1"/>
                <a:t>Nanowalls</a:t>
              </a:r>
              <a:r>
                <a:rPr lang="fr-CA" altLang="fr-FR" sz="1600" b="1" dirty="0"/>
                <a:t>,</a:t>
              </a:r>
            </a:p>
            <a:p>
              <a:pPr algn="ctr"/>
              <a:endParaRPr lang="fr-CA" altLang="fr-FR" sz="400" b="1" dirty="0"/>
            </a:p>
            <a:p>
              <a:pPr algn="ctr"/>
              <a:r>
                <a:rPr lang="fr-CA" altLang="fr-FR" sz="1600" b="1" dirty="0" err="1"/>
                <a:t>Carbide</a:t>
              </a:r>
              <a:r>
                <a:rPr lang="fr-CA" altLang="fr-FR" sz="1600" b="1" dirty="0"/>
                <a:t> </a:t>
              </a:r>
              <a:r>
                <a:rPr lang="fr-CA" altLang="fr-FR" sz="1600" b="1" dirty="0" err="1"/>
                <a:t>Derived</a:t>
              </a:r>
              <a:r>
                <a:rPr lang="fr-CA" altLang="fr-FR" sz="1600" b="1" dirty="0"/>
                <a:t> </a:t>
              </a:r>
              <a:r>
                <a:rPr lang="fr-CA" altLang="fr-FR" sz="1600" b="1" dirty="0" err="1"/>
                <a:t>Carbon</a:t>
              </a:r>
              <a:r>
                <a:rPr lang="fr-CA" altLang="fr-FR" sz="1600" b="1" dirty="0"/>
                <a:t>, RuO</a:t>
              </a:r>
              <a:r>
                <a:rPr lang="fr-CA" altLang="fr-FR" sz="1600" b="1" baseline="-25000" dirty="0"/>
                <a:t>2</a:t>
              </a:r>
              <a:r>
                <a:rPr lang="fr-CA" altLang="fr-FR" sz="1600" b="1" dirty="0"/>
                <a:t>, MnO</a:t>
              </a:r>
              <a:r>
                <a:rPr lang="fr-CA" altLang="fr-FR" sz="1600" b="1" baseline="-25000" dirty="0"/>
                <a:t>2</a:t>
              </a:r>
              <a:r>
                <a:rPr lang="fr-CA" altLang="fr-FR" sz="1600" b="1" dirty="0"/>
                <a:t>,</a:t>
              </a:r>
            </a:p>
            <a:p>
              <a:pPr algn="ctr"/>
              <a:endParaRPr lang="fr-CA" altLang="fr-FR" sz="400" b="1" dirty="0"/>
            </a:p>
            <a:p>
              <a:pPr algn="ctr"/>
              <a:r>
                <a:rPr lang="fr-CA" altLang="fr-FR" sz="1600" b="1" dirty="0"/>
                <a:t>Si </a:t>
              </a:r>
              <a:r>
                <a:rPr lang="fr-CA" altLang="fr-FR" sz="1600" b="1" dirty="0" err="1"/>
                <a:t>Nanotrees</a:t>
              </a:r>
              <a:r>
                <a:rPr lang="fr-CA" altLang="fr-FR" sz="1600" b="1" dirty="0"/>
                <a:t>, Si </a:t>
              </a:r>
              <a:r>
                <a:rPr lang="fr-CA" altLang="fr-FR" sz="1600" b="1" dirty="0" err="1"/>
                <a:t>Nanowires</a:t>
              </a:r>
              <a:r>
                <a:rPr lang="fr-CA" altLang="fr-FR" sz="1600" b="1" dirty="0"/>
                <a:t>,</a:t>
              </a:r>
            </a:p>
            <a:p>
              <a:pPr algn="ctr"/>
              <a:endParaRPr lang="fr-CA" altLang="fr-FR" sz="400" b="1" dirty="0"/>
            </a:p>
            <a:p>
              <a:pPr algn="ctr"/>
              <a:r>
                <a:rPr lang="fr-CA" altLang="fr-FR" sz="1600" b="1" dirty="0"/>
                <a:t>Li</a:t>
              </a:r>
              <a:r>
                <a:rPr lang="fr-CA" altLang="fr-FR" sz="1600" b="1" baseline="-25000" dirty="0"/>
                <a:t>4</a:t>
              </a:r>
              <a:r>
                <a:rPr lang="fr-CA" altLang="fr-FR" sz="1600" b="1" dirty="0"/>
                <a:t>Ti</a:t>
              </a:r>
              <a:r>
                <a:rPr lang="fr-CA" altLang="fr-FR" sz="1600" b="1" baseline="-25000" dirty="0"/>
                <a:t>5</a:t>
              </a:r>
              <a:r>
                <a:rPr lang="fr-CA" altLang="fr-FR" sz="1600" b="1" dirty="0"/>
                <a:t>O</a:t>
              </a:r>
              <a:r>
                <a:rPr lang="fr-CA" altLang="fr-FR" sz="1600" b="1" baseline="-25000" dirty="0"/>
                <a:t>12</a:t>
              </a:r>
              <a:r>
                <a:rPr lang="fr-CA" altLang="fr-FR" sz="1600" b="1" dirty="0"/>
                <a:t>, Li</a:t>
              </a:r>
              <a:r>
                <a:rPr lang="fr-CA" altLang="fr-FR" sz="1600" b="1" baseline="-25000" dirty="0"/>
                <a:t>2</a:t>
              </a:r>
              <a:r>
                <a:rPr lang="fr-CA" altLang="fr-FR" sz="1600" b="1" dirty="0"/>
                <a:t>Mn</a:t>
              </a:r>
              <a:r>
                <a:rPr lang="fr-CA" altLang="fr-FR" sz="1600" b="1" baseline="-25000" dirty="0"/>
                <a:t>3</a:t>
              </a:r>
              <a:r>
                <a:rPr lang="fr-CA" altLang="fr-FR" sz="1600" b="1" dirty="0"/>
                <a:t>NiO</a:t>
              </a:r>
              <a:r>
                <a:rPr lang="fr-CA" altLang="fr-FR" sz="1600" b="1" baseline="-25000" dirty="0"/>
                <a:t>8</a:t>
              </a:r>
              <a:r>
                <a:rPr lang="fr-CA" altLang="fr-FR" sz="1600" b="1" dirty="0"/>
                <a:t>, LiFePO</a:t>
              </a:r>
              <a:r>
                <a:rPr lang="fr-CA" altLang="fr-FR" sz="1600" b="1" baseline="-25000" dirty="0"/>
                <a:t>4</a:t>
              </a:r>
              <a:r>
                <a:rPr lang="fr-CA" altLang="fr-FR" sz="1600" b="1" dirty="0"/>
                <a:t>…</a:t>
              </a:r>
            </a:p>
            <a:p>
              <a:pPr algn="ctr"/>
              <a:endParaRPr lang="fr-CA" altLang="fr-FR" sz="1400" b="1" dirty="0"/>
            </a:p>
            <a:p>
              <a:endParaRPr lang="fr-CA" altLang="fr-FR" sz="300" b="1" dirty="0"/>
            </a:p>
          </p:txBody>
        </p:sp>
      </p:grpSp>
      <p:sp>
        <p:nvSpPr>
          <p:cNvPr id="12" name="Text Box 5">
            <a:extLst>
              <a:ext uri="{FF2B5EF4-FFF2-40B4-BE49-F238E27FC236}">
                <a16:creationId xmlns:a16="http://schemas.microsoft.com/office/drawing/2014/main" xmlns="" id="{B53852DE-22A8-BE4D-9F57-FC37D61AD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8" y="5837713"/>
            <a:ext cx="29423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alt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Kyeremateng</a:t>
            </a:r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alt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. Brousse, D. </a:t>
            </a:r>
            <a:r>
              <a:rPr lang="fr-FR" alt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Pech</a:t>
            </a:r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fr-FR" alt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Nat. </a:t>
            </a:r>
            <a:r>
              <a:rPr lang="fr-FR" alt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Nanotechnol</a:t>
            </a:r>
            <a:r>
              <a:rPr lang="fr-FR" alt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vol. 12, p. 7 (2017).</a:t>
            </a:r>
          </a:p>
        </p:txBody>
      </p:sp>
    </p:spTree>
    <p:extLst>
      <p:ext uri="{BB962C8B-B14F-4D97-AF65-F5344CB8AC3E}">
        <p14:creationId xmlns:p14="http://schemas.microsoft.com/office/powerpoint/2010/main" val="425451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494CCE8-24DE-F749-8112-BFCAC3F18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Energy</a:t>
            </a:r>
            <a:r>
              <a:rPr lang="fr-FR" dirty="0"/>
              <a:t> Performance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3E7D3BB-6013-E043-9067-2E9E19B51F7A}"/>
              </a:ext>
            </a:extLst>
          </p:cNvPr>
          <p:cNvSpPr txBox="1"/>
          <p:nvPr/>
        </p:nvSpPr>
        <p:spPr>
          <a:xfrm>
            <a:off x="7354211" y="3423277"/>
            <a:ext cx="17696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err="1"/>
              <a:t>Thin</a:t>
            </a:r>
            <a:r>
              <a:rPr lang="fr-FR" sz="3200" dirty="0"/>
              <a:t>-film </a:t>
            </a:r>
          </a:p>
          <a:p>
            <a:pPr algn="ctr"/>
            <a:r>
              <a:rPr lang="fr-FR" sz="3200" dirty="0"/>
              <a:t>micro-SC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993C00C5-7A57-304C-88A6-4FB7AFA60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088" y="838014"/>
            <a:ext cx="6282945" cy="5494545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19256AD5-2228-784F-A958-C7AD5C54A809}"/>
              </a:ext>
            </a:extLst>
          </p:cNvPr>
          <p:cNvGrpSpPr/>
          <p:nvPr/>
        </p:nvGrpSpPr>
        <p:grpSpPr>
          <a:xfrm>
            <a:off x="2865744" y="2505845"/>
            <a:ext cx="4043056" cy="719639"/>
            <a:chOff x="2865744" y="2505845"/>
            <a:chExt cx="4043056" cy="719639"/>
          </a:xfrm>
        </p:grpSpPr>
        <p:sp>
          <p:nvSpPr>
            <p:cNvPr id="26" name="Rectangle à coins arrondis 25">
              <a:extLst>
                <a:ext uri="{FF2B5EF4-FFF2-40B4-BE49-F238E27FC236}">
                  <a16:creationId xmlns:a16="http://schemas.microsoft.com/office/drawing/2014/main" xmlns="" id="{CB095926-72B6-8648-A3CB-004975197632}"/>
                </a:ext>
              </a:extLst>
            </p:cNvPr>
            <p:cNvSpPr/>
            <p:nvPr/>
          </p:nvSpPr>
          <p:spPr>
            <a:xfrm>
              <a:off x="2946400" y="2505845"/>
              <a:ext cx="3860800" cy="719639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60460142-584A-1448-8695-6C06A81B4A7A}"/>
                </a:ext>
              </a:extLst>
            </p:cNvPr>
            <p:cNvSpPr/>
            <p:nvPr/>
          </p:nvSpPr>
          <p:spPr>
            <a:xfrm>
              <a:off x="2865744" y="2542498"/>
              <a:ext cx="40430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Areal</a:t>
              </a:r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still</a:t>
              </a:r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far </a:t>
              </a:r>
            </a:p>
            <a:p>
              <a:pPr algn="ctr"/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self-</a:t>
              </a:r>
              <a:r>
                <a:rPr lang="fr-FR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powered</a:t>
              </a:r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applications…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976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476B06-A230-1F4D-9B06-531E9566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How to </a:t>
            </a:r>
            <a:r>
              <a:rPr lang="fr-FR" dirty="0" err="1"/>
              <a:t>increase</a:t>
            </a:r>
            <a:r>
              <a:rPr lang="fr-FR" dirty="0"/>
              <a:t> the </a:t>
            </a:r>
            <a:r>
              <a:rPr lang="fr-FR" dirty="0" err="1"/>
              <a:t>areal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AA7B383-FB4A-7242-90D0-95857265CB5F}"/>
              </a:ext>
            </a:extLst>
          </p:cNvPr>
          <p:cNvSpPr txBox="1"/>
          <p:nvPr/>
        </p:nvSpPr>
        <p:spPr>
          <a:xfrm>
            <a:off x="0" y="5767684"/>
            <a:ext cx="990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3D: a </a:t>
            </a:r>
            <a:r>
              <a:rPr lang="fr-FR" sz="2400" b="1" dirty="0" err="1"/>
              <a:t>way</a:t>
            </a:r>
            <a:r>
              <a:rPr lang="fr-FR" sz="2400" b="1" dirty="0"/>
              <a:t> to </a:t>
            </a:r>
            <a:r>
              <a:rPr lang="fr-FR" sz="2400" b="1" dirty="0" err="1"/>
              <a:t>increase</a:t>
            </a:r>
            <a:r>
              <a:rPr lang="fr-FR" sz="2400" b="1" dirty="0"/>
              <a:t> the </a:t>
            </a:r>
            <a:r>
              <a:rPr lang="fr-FR" sz="2400" b="1" dirty="0" err="1"/>
              <a:t>quantity</a:t>
            </a:r>
            <a:r>
              <a:rPr lang="fr-FR" sz="2400" b="1" dirty="0"/>
              <a:t> of active </a:t>
            </a:r>
            <a:r>
              <a:rPr lang="fr-FR" sz="2400" b="1" dirty="0" err="1"/>
              <a:t>material</a:t>
            </a:r>
            <a:r>
              <a:rPr lang="fr-FR" sz="2400" b="1" dirty="0"/>
              <a:t> per surface area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F4B398A-9F24-5D40-927A-D25D27613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0000" y="1040400"/>
            <a:ext cx="9906000" cy="459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72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5274D28-D6B2-894B-AE85-25DF611FD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Porous</a:t>
            </a:r>
            <a:r>
              <a:rPr lang="fr-FR" dirty="0"/>
              <a:t> </a:t>
            </a:r>
            <a:r>
              <a:rPr lang="fr-FR" dirty="0" err="1"/>
              <a:t>current</a:t>
            </a:r>
            <a:r>
              <a:rPr lang="fr-FR" dirty="0"/>
              <a:t> collectors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5F4CC334-8F5C-CB42-80C7-613DE270B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50" y="1025546"/>
            <a:ext cx="7880350" cy="51974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070EA83-E313-E049-B3D4-3C7A88C75449}"/>
              </a:ext>
            </a:extLst>
          </p:cNvPr>
          <p:cNvSpPr/>
          <p:nvPr/>
        </p:nvSpPr>
        <p:spPr>
          <a:xfrm>
            <a:off x="5306518" y="5786202"/>
            <a:ext cx="2038662" cy="314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80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DA14971-0D50-0B48-AA2F-1FDE4858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+ RuO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 err="1"/>
              <a:t>electrodeposition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D2E31DF-423E-2943-8E87-46F1286D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888" y="1059667"/>
            <a:ext cx="6538912" cy="5131229"/>
          </a:xfrm>
          <a:prstGeom prst="rect">
            <a:avLst/>
          </a:prstGeom>
        </p:spPr>
      </p:pic>
      <p:sp>
        <p:nvSpPr>
          <p:cNvPr id="6" name="Rectangle 18">
            <a:extLst>
              <a:ext uri="{FF2B5EF4-FFF2-40B4-BE49-F238E27FC236}">
                <a16:creationId xmlns:a16="http://schemas.microsoft.com/office/drawing/2014/main" xmlns="" id="{9B7113D5-A6EE-8542-AF5F-73A204857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37877"/>
            <a:ext cx="302101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A. Ferris, S.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Garbarino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, D.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Guay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, D.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Pech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, 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Adv. Mater.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 vol. 27, p. 6625 (2015).</a:t>
            </a:r>
            <a:endParaRPr lang="fr-FR" sz="1200" dirty="0">
              <a:solidFill>
                <a:srgbClr val="000000"/>
              </a:solidFill>
              <a:latin typeface="Arial" pitchFamily="34" charset="0"/>
              <a:ea typeface="ヒラギノ角ゴ ProN W3"/>
              <a:cs typeface="Arial" pitchFamily="34" charset="0"/>
              <a:sym typeface="Arial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81D80640-3218-6E4F-956A-1501AAB10990}"/>
              </a:ext>
            </a:extLst>
          </p:cNvPr>
          <p:cNvSpPr txBox="1"/>
          <p:nvPr/>
        </p:nvSpPr>
        <p:spPr>
          <a:xfrm>
            <a:off x="434703" y="4172758"/>
            <a:ext cx="351051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Highest</a:t>
            </a:r>
            <a:r>
              <a:rPr lang="fr-FR" b="1" dirty="0"/>
              <a:t> value </a:t>
            </a:r>
            <a:r>
              <a:rPr lang="fr-FR" b="1" dirty="0" err="1"/>
              <a:t>ever</a:t>
            </a:r>
            <a:r>
              <a:rPr lang="fr-FR" b="1" dirty="0"/>
              <a:t> </a:t>
            </a:r>
            <a:r>
              <a:rPr lang="fr-FR" b="1" dirty="0" err="1"/>
              <a:t>reported</a:t>
            </a:r>
            <a:endParaRPr lang="fr-FR" b="1" dirty="0"/>
          </a:p>
          <a:p>
            <a:r>
              <a:rPr lang="fr-FR" dirty="0"/>
              <a:t>(&gt; 1 J/cm</a:t>
            </a:r>
            <a:r>
              <a:rPr lang="fr-FR" baseline="30000" dirty="0"/>
              <a:t>2</a:t>
            </a:r>
            <a:r>
              <a:rPr lang="fr-FR" dirty="0"/>
              <a:t>,</a:t>
            </a:r>
            <a:r>
              <a:rPr lang="fr-FR" b="1" dirty="0"/>
              <a:t> </a:t>
            </a:r>
            <a:r>
              <a:rPr lang="fr-FR" dirty="0"/>
              <a:t>close to micro-batteries)</a:t>
            </a:r>
          </a:p>
          <a:p>
            <a:endParaRPr lang="fr-FR" sz="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High </a:t>
            </a:r>
            <a:r>
              <a:rPr lang="fr-FR" b="1" dirty="0" err="1"/>
              <a:t>cyclability</a:t>
            </a:r>
            <a:r>
              <a:rPr lang="fr-FR" b="1" dirty="0"/>
              <a:t>, High power.</a:t>
            </a:r>
          </a:p>
        </p:txBody>
      </p:sp>
    </p:spTree>
    <p:extLst>
      <p:ext uri="{BB962C8B-B14F-4D97-AF65-F5344CB8AC3E}">
        <p14:creationId xmlns:p14="http://schemas.microsoft.com/office/powerpoint/2010/main" val="1335126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BD93F54-827A-364C-98FF-75B6E797B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err="1"/>
              <a:t>From</a:t>
            </a:r>
            <a:r>
              <a:rPr lang="fr-FR" sz="3600" dirty="0"/>
              <a:t> the </a:t>
            </a:r>
            <a:r>
              <a:rPr lang="fr-FR" sz="3600" dirty="0" err="1"/>
              <a:t>material</a:t>
            </a:r>
            <a:r>
              <a:rPr lang="fr-FR" sz="3600" dirty="0"/>
              <a:t> to the micro-</a:t>
            </a:r>
            <a:r>
              <a:rPr lang="fr-FR" sz="3600" dirty="0" err="1"/>
              <a:t>device</a:t>
            </a:r>
            <a:endParaRPr lang="fr-FR" sz="36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2518DC2-4B97-294B-9579-9206E7075C5A}"/>
              </a:ext>
            </a:extLst>
          </p:cNvPr>
          <p:cNvSpPr txBox="1"/>
          <p:nvPr/>
        </p:nvSpPr>
        <p:spPr>
          <a:xfrm>
            <a:off x="2032627" y="1622838"/>
            <a:ext cx="124332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b="1" dirty="0">
                <a:solidFill>
                  <a:schemeClr val="bg1"/>
                </a:solidFill>
              </a:rPr>
              <a:t>2D MICRO-</a:t>
            </a:r>
          </a:p>
          <a:p>
            <a:pPr algn="ctr"/>
            <a:r>
              <a:rPr lang="fr-FR" sz="1300" b="1" dirty="0">
                <a:solidFill>
                  <a:schemeClr val="bg1"/>
                </a:solidFill>
              </a:rPr>
              <a:t>SUPERCAPACITORS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A68E3FD-6006-EF47-8FF6-A23D64FCB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50" y="1037609"/>
            <a:ext cx="7008550" cy="48764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5EA0CAD4-C394-1345-920F-256FCA1F5D1D}"/>
              </a:ext>
            </a:extLst>
          </p:cNvPr>
          <p:cNvGrpSpPr/>
          <p:nvPr/>
        </p:nvGrpSpPr>
        <p:grpSpPr>
          <a:xfrm>
            <a:off x="-180802" y="-638764"/>
            <a:ext cx="10331482" cy="7649164"/>
            <a:chOff x="-180802" y="-638764"/>
            <a:chExt cx="10331482" cy="764916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7022AA3-9585-3A40-95D2-5E973FCF5B6C}"/>
                </a:ext>
              </a:extLst>
            </p:cNvPr>
            <p:cNvSpPr/>
            <p:nvPr/>
          </p:nvSpPr>
          <p:spPr>
            <a:xfrm>
              <a:off x="-180802" y="-638764"/>
              <a:ext cx="10331482" cy="7649164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951B15E9-3DF5-F24C-8348-85AEB2668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" t="5035" r="5901" b="1699"/>
            <a:stretch/>
          </p:blipFill>
          <p:spPr>
            <a:xfrm>
              <a:off x="2561135" y="1001202"/>
              <a:ext cx="4847608" cy="4949267"/>
            </a:xfrm>
            <a:prstGeom prst="rect">
              <a:avLst/>
            </a:prstGeom>
            <a:ln w="28575">
              <a:solidFill>
                <a:srgbClr val="090345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1301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802</Words>
  <Application>Microsoft Macintosh PowerPoint</Application>
  <PresentationFormat>Format A4 (210 x 297 mm)</PresentationFormat>
  <Paragraphs>126</Paragraphs>
  <Slides>11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11</vt:i4>
      </vt:variant>
    </vt:vector>
  </HeadingPairs>
  <TitlesOfParts>
    <vt:vector size="13" baseType="lpstr">
      <vt:lpstr>Thème Office</vt:lpstr>
      <vt:lpstr>Conception personnalisée</vt:lpstr>
      <vt:lpstr>Integrated energy micro-storage</vt:lpstr>
      <vt:lpstr>Context: Self-Powered Applications</vt:lpstr>
      <vt:lpstr>What is a micro-supercapacitor ?</vt:lpstr>
      <vt:lpstr>Technological processes</vt:lpstr>
      <vt:lpstr>Energy Performance</vt:lpstr>
      <vt:lpstr>How to increase the areal energy ?</vt:lpstr>
      <vt:lpstr>Porous current collectors</vt:lpstr>
      <vt:lpstr>+ RuO2 electrodeposition</vt:lpstr>
      <vt:lpstr>From the material to the micro-device</vt:lpstr>
      <vt:lpstr>Conclusions</vt:lpstr>
      <vt:lpstr>Funding Acknowledgment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ddaurat</dc:creator>
  <cp:lastModifiedBy>Marise Bafleur</cp:lastModifiedBy>
  <cp:revision>35</cp:revision>
  <dcterms:created xsi:type="dcterms:W3CDTF">2018-05-24T17:34:08Z</dcterms:created>
  <dcterms:modified xsi:type="dcterms:W3CDTF">2018-06-21T07:44:29Z</dcterms:modified>
</cp:coreProperties>
</file>