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Lst>
  <p:notesMasterIdLst>
    <p:notesMasterId r:id="rId17"/>
  </p:notesMasterIdLst>
  <p:handoutMasterIdLst>
    <p:handoutMasterId r:id="rId18"/>
  </p:handoutMasterIdLst>
  <p:sldIdLst>
    <p:sldId id="256" r:id="rId3"/>
    <p:sldId id="263" r:id="rId4"/>
    <p:sldId id="273" r:id="rId5"/>
    <p:sldId id="260" r:id="rId6"/>
    <p:sldId id="259" r:id="rId7"/>
    <p:sldId id="274" r:id="rId8"/>
    <p:sldId id="268" r:id="rId9"/>
    <p:sldId id="276" r:id="rId10"/>
    <p:sldId id="270" r:id="rId11"/>
    <p:sldId id="269" r:id="rId12"/>
    <p:sldId id="278" r:id="rId13"/>
    <p:sldId id="272" r:id="rId14"/>
    <p:sldId id="271" r:id="rId15"/>
    <p:sldId id="277" r:id="rId16"/>
  </p:sldIdLst>
  <p:sldSz cx="9906000" cy="6858000" type="A4"/>
  <p:notesSz cx="9144000" cy="6858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497C"/>
    <a:srgbClr val="EE741B"/>
    <a:srgbClr val="00BAD7"/>
    <a:srgbClr val="EE9E2C"/>
    <a:srgbClr val="72BF44"/>
    <a:srgbClr val="FF8AD8"/>
    <a:srgbClr val="001A3A"/>
    <a:srgbClr val="0432FF"/>
    <a:srgbClr val="7F7F7F"/>
    <a:srgbClr val="FF2E4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70"/>
    <p:restoredTop sz="87386"/>
  </p:normalViewPr>
  <p:slideViewPr>
    <p:cSldViewPr snapToGrid="0" snapToObjects="1">
      <p:cViewPr varScale="1">
        <p:scale>
          <a:sx n="76" d="100"/>
          <a:sy n="76" d="100"/>
        </p:scale>
        <p:origin x="1568" y="200"/>
      </p:cViewPr>
      <p:guideLst>
        <p:guide orient="horz" pos="2160"/>
        <p:guide pos="312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Feuille_de_calcul_Microsoft_Excel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oleObject" Target="Systeme:Users:grenier:ownCloud:Commun:GSO%20Emergence%202013:mesures_mai2014:mesure%2028%20mai%202014:sourie1:Bilan%20sourie1.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C:\Users\admin\Desktop\validation-demonstrateur\TiO2\TiO2-RFBlack\TiO2-sans0\TiO2-sans0.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5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Feuil1!$B$1</c:f>
              <c:strCache>
                <c:ptCount val="1"/>
                <c:pt idx="0">
                  <c:v>Applicative domain repartition at LAAS</c:v>
                </c:pt>
              </c:strCache>
            </c:strRef>
          </c:tx>
          <c:explosion val="10"/>
          <c:dPt>
            <c:idx val="0"/>
            <c:bubble3D val="0"/>
            <c:spPr>
              <a:solidFill>
                <a:srgbClr val="72BF44"/>
              </a:solidFill>
              <a:ln w="25400">
                <a:solidFill>
                  <a:schemeClr val="lt1"/>
                </a:solidFill>
              </a:ln>
              <a:effectLst/>
              <a:sp3d contourW="25400">
                <a:contourClr>
                  <a:schemeClr val="lt1"/>
                </a:contourClr>
              </a:sp3d>
            </c:spPr>
            <c:extLst>
              <c:ext xmlns:c16="http://schemas.microsoft.com/office/drawing/2014/chart" uri="{C3380CC4-5D6E-409C-BE32-E72D297353CC}">
                <c16:uniqueId val="{00000001-5DB4-7B48-BD1D-C67DBD1448D5}"/>
              </c:ext>
            </c:extLst>
          </c:dPt>
          <c:dPt>
            <c:idx val="1"/>
            <c:bubble3D val="0"/>
            <c:spPr>
              <a:solidFill>
                <a:schemeClr val="tx2">
                  <a:lumMod val="40000"/>
                  <a:lumOff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2-5DB4-7B48-BD1D-C67DBD1448D5}"/>
              </c:ext>
            </c:extLst>
          </c:dPt>
          <c:cat>
            <c:strRef>
              <c:f>Feuil1!$A$2:$A$3</c:f>
              <c:strCache>
                <c:ptCount val="2"/>
                <c:pt idx="0">
                  <c:v>Environment</c:v>
                </c:pt>
                <c:pt idx="1">
                  <c:v>BioMed</c:v>
                </c:pt>
              </c:strCache>
            </c:strRef>
          </c:cat>
          <c:val>
            <c:numRef>
              <c:f>Feuil1!$B$2:$B$3</c:f>
              <c:numCache>
                <c:formatCode>General</c:formatCode>
                <c:ptCount val="2"/>
                <c:pt idx="0">
                  <c:v>15</c:v>
                </c:pt>
                <c:pt idx="1">
                  <c:v>51</c:v>
                </c:pt>
              </c:numCache>
            </c:numRef>
          </c:val>
          <c:extLst>
            <c:ext xmlns:c16="http://schemas.microsoft.com/office/drawing/2014/chart" uri="{C3380CC4-5D6E-409C-BE32-E72D297353CC}">
              <c16:uniqueId val="{00000000-5DB4-7B48-BD1D-C67DBD1448D5}"/>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Feuil1!$B$1</c:f>
              <c:strCache>
                <c:ptCount val="1"/>
                <c:pt idx="0">
                  <c:v>Team number</c:v>
                </c:pt>
              </c:strCache>
            </c:strRef>
          </c:tx>
          <c:dPt>
            <c:idx val="0"/>
            <c:bubble3D val="0"/>
            <c:spPr>
              <a:solidFill>
                <a:srgbClr val="C0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B3D9-4D4F-A957-71CAD640B88F}"/>
              </c:ext>
            </c:extLst>
          </c:dPt>
          <c:dPt>
            <c:idx val="1"/>
            <c:bubble3D val="0"/>
            <c:spPr>
              <a:solidFill>
                <a:srgbClr val="7030A0"/>
              </a:solidFill>
              <a:ln w="25400">
                <a:solidFill>
                  <a:schemeClr val="lt1"/>
                </a:solidFill>
              </a:ln>
              <a:effectLst/>
              <a:sp3d contourW="25400">
                <a:contourClr>
                  <a:schemeClr val="lt1"/>
                </a:contourClr>
              </a:sp3d>
            </c:spPr>
            <c:extLst>
              <c:ext xmlns:c16="http://schemas.microsoft.com/office/drawing/2014/chart" uri="{C3380CC4-5D6E-409C-BE32-E72D297353CC}">
                <c16:uniqueId val="{00000002-B3D9-4D4F-A957-71CAD640B88F}"/>
              </c:ext>
            </c:extLst>
          </c:dPt>
          <c:dPt>
            <c:idx val="2"/>
            <c:bubble3D val="0"/>
            <c:spPr>
              <a:solidFill>
                <a:srgbClr val="0070C0"/>
              </a:solidFill>
              <a:ln w="25400">
                <a:solidFill>
                  <a:schemeClr val="lt1"/>
                </a:solidFill>
              </a:ln>
              <a:effectLst/>
              <a:sp3d contourW="25400">
                <a:contourClr>
                  <a:schemeClr val="lt1"/>
                </a:contourClr>
              </a:sp3d>
            </c:spPr>
            <c:extLst>
              <c:ext xmlns:c16="http://schemas.microsoft.com/office/drawing/2014/chart" uri="{C3380CC4-5D6E-409C-BE32-E72D297353CC}">
                <c16:uniqueId val="{00000003-B3D9-4D4F-A957-71CAD640B88F}"/>
              </c:ext>
            </c:extLst>
          </c:dPt>
          <c:dPt>
            <c:idx val="3"/>
            <c:bubble3D val="0"/>
            <c:spPr>
              <a:solidFill>
                <a:srgbClr val="00B050"/>
              </a:solidFill>
              <a:ln w="25400">
                <a:solidFill>
                  <a:schemeClr val="lt1"/>
                </a:solidFill>
              </a:ln>
              <a:effectLst/>
              <a:sp3d contourW="25400">
                <a:contourClr>
                  <a:schemeClr val="lt1"/>
                </a:contourClr>
              </a:sp3d>
            </c:spPr>
            <c:extLst>
              <c:ext xmlns:c16="http://schemas.microsoft.com/office/drawing/2014/chart" uri="{C3380CC4-5D6E-409C-BE32-E72D297353CC}">
                <c16:uniqueId val="{00000004-B3D9-4D4F-A957-71CAD640B88F}"/>
              </c:ext>
            </c:extLst>
          </c:dPt>
          <c:cat>
            <c:strRef>
              <c:f>Feuil1!$A$2:$A$5</c:f>
              <c:strCache>
                <c:ptCount val="4"/>
                <c:pt idx="0">
                  <c:v>Optic</c:v>
                </c:pt>
                <c:pt idx="1">
                  <c:v>Microwave</c:v>
                </c:pt>
                <c:pt idx="2">
                  <c:v>Electrical</c:v>
                </c:pt>
                <c:pt idx="3">
                  <c:v>Mechanical</c:v>
                </c:pt>
              </c:strCache>
            </c:strRef>
          </c:cat>
          <c:val>
            <c:numRef>
              <c:f>Feuil1!$B$2:$B$5</c:f>
              <c:numCache>
                <c:formatCode>General</c:formatCode>
                <c:ptCount val="4"/>
                <c:pt idx="0">
                  <c:v>4</c:v>
                </c:pt>
                <c:pt idx="1">
                  <c:v>1</c:v>
                </c:pt>
                <c:pt idx="2">
                  <c:v>5</c:v>
                </c:pt>
                <c:pt idx="3">
                  <c:v>3</c:v>
                </c:pt>
              </c:numCache>
            </c:numRef>
          </c:val>
          <c:extLst>
            <c:ext xmlns:c16="http://schemas.microsoft.com/office/drawing/2014/chart" uri="{C3380CC4-5D6E-409C-BE32-E72D297353CC}">
              <c16:uniqueId val="{00000000-B3D9-4D4F-A957-71CAD640B88F}"/>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9384615384615402E-2"/>
          <c:y val="6.4356435643564303E-2"/>
          <c:w val="0.89889238845144404"/>
          <c:h val="0.87128712871287095"/>
        </c:manualLayout>
      </c:layout>
      <c:scatterChart>
        <c:scatterStyle val="lineMarker"/>
        <c:varyColors val="0"/>
        <c:ser>
          <c:idx val="0"/>
          <c:order val="0"/>
          <c:tx>
            <c:v>sain</c:v>
          </c:tx>
          <c:spPr>
            <a:ln w="28575">
              <a:noFill/>
            </a:ln>
          </c:spPr>
          <c:xVal>
            <c:numRef>
              <c:f>Feuil1!$E$3:$E$9</c:f>
              <c:numCache>
                <c:formatCode>General</c:formatCode>
                <c:ptCount val="7"/>
                <c:pt idx="0">
                  <c:v>-8.5171794080027308</c:v>
                </c:pt>
                <c:pt idx="1">
                  <c:v>-27.220891322348098</c:v>
                </c:pt>
                <c:pt idx="2">
                  <c:v>-16.890617367128499</c:v>
                </c:pt>
                <c:pt idx="3">
                  <c:v>-1.4888206564664299</c:v>
                </c:pt>
                <c:pt idx="4">
                  <c:v>-12.011005404539899</c:v>
                </c:pt>
                <c:pt idx="5">
                  <c:v>-9.8638563776074193</c:v>
                </c:pt>
                <c:pt idx="6">
                  <c:v>-6.0425464092574854</c:v>
                </c:pt>
              </c:numCache>
            </c:numRef>
          </c:xVal>
          <c:yVal>
            <c:numRef>
              <c:f>Feuil1!$F$3:$F$9</c:f>
              <c:numCache>
                <c:formatCode>General</c:formatCode>
                <c:ptCount val="7"/>
                <c:pt idx="0">
                  <c:v>-134.409752446288</c:v>
                </c:pt>
                <c:pt idx="1">
                  <c:v>-292.67373342758691</c:v>
                </c:pt>
                <c:pt idx="2">
                  <c:v>-228.19354180086299</c:v>
                </c:pt>
                <c:pt idx="3">
                  <c:v>-71.863877652922355</c:v>
                </c:pt>
                <c:pt idx="4">
                  <c:v>-152.73925779867</c:v>
                </c:pt>
                <c:pt idx="5">
                  <c:v>-144.672432873791</c:v>
                </c:pt>
                <c:pt idx="6">
                  <c:v>-83.238006892547276</c:v>
                </c:pt>
              </c:numCache>
            </c:numRef>
          </c:yVal>
          <c:smooth val="0"/>
          <c:extLst>
            <c:ext xmlns:c16="http://schemas.microsoft.com/office/drawing/2014/chart" uri="{C3380CC4-5D6E-409C-BE32-E72D297353CC}">
              <c16:uniqueId val="{00000000-94AD-1947-B131-55B057469ABD}"/>
            </c:ext>
          </c:extLst>
        </c:ser>
        <c:ser>
          <c:idx val="1"/>
          <c:order val="1"/>
          <c:tx>
            <c:v>tum</c:v>
          </c:tx>
          <c:spPr>
            <a:ln w="28575">
              <a:noFill/>
            </a:ln>
          </c:spPr>
          <c:marker>
            <c:spPr>
              <a:solidFill>
                <a:schemeClr val="accent6">
                  <a:lumMod val="75000"/>
                </a:schemeClr>
              </a:solidFill>
            </c:spPr>
          </c:marker>
          <c:xVal>
            <c:numRef>
              <c:f>Feuil1!$E$10:$E$13</c:f>
              <c:numCache>
                <c:formatCode>General</c:formatCode>
                <c:ptCount val="4"/>
                <c:pt idx="0">
                  <c:v>-34.346900254169803</c:v>
                </c:pt>
                <c:pt idx="1">
                  <c:v>-50.152299970424899</c:v>
                </c:pt>
                <c:pt idx="2">
                  <c:v>-39.740966945213287</c:v>
                </c:pt>
                <c:pt idx="3">
                  <c:v>-58.890826875645388</c:v>
                </c:pt>
              </c:numCache>
            </c:numRef>
          </c:xVal>
          <c:yVal>
            <c:numRef>
              <c:f>Feuil1!$F$10:$F$13</c:f>
              <c:numCache>
                <c:formatCode>General</c:formatCode>
                <c:ptCount val="4"/>
                <c:pt idx="0">
                  <c:v>-354.58376720247861</c:v>
                </c:pt>
                <c:pt idx="1">
                  <c:v>-415.20117937773102</c:v>
                </c:pt>
                <c:pt idx="2">
                  <c:v>-296.73296400804202</c:v>
                </c:pt>
                <c:pt idx="3">
                  <c:v>-510.53676323979602</c:v>
                </c:pt>
              </c:numCache>
            </c:numRef>
          </c:yVal>
          <c:smooth val="0"/>
          <c:extLst>
            <c:ext xmlns:c16="http://schemas.microsoft.com/office/drawing/2014/chart" uri="{C3380CC4-5D6E-409C-BE32-E72D297353CC}">
              <c16:uniqueId val="{00000001-94AD-1947-B131-55B057469ABD}"/>
            </c:ext>
          </c:extLst>
        </c:ser>
        <c:dLbls>
          <c:showLegendKey val="0"/>
          <c:showVal val="0"/>
          <c:showCatName val="0"/>
          <c:showSerName val="0"/>
          <c:showPercent val="0"/>
          <c:showBubbleSize val="0"/>
        </c:dLbls>
        <c:axId val="1082072944"/>
        <c:axId val="1082076304"/>
      </c:scatterChart>
      <c:valAx>
        <c:axId val="1082072944"/>
        <c:scaling>
          <c:orientation val="minMax"/>
        </c:scaling>
        <c:delete val="0"/>
        <c:axPos val="b"/>
        <c:numFmt formatCode="General" sourceLinked="1"/>
        <c:majorTickMark val="out"/>
        <c:minorTickMark val="none"/>
        <c:tickLblPos val="high"/>
        <c:txPr>
          <a:bodyPr/>
          <a:lstStyle/>
          <a:p>
            <a:pPr>
              <a:defRPr sz="1050"/>
            </a:pPr>
            <a:endParaRPr lang="fr-FR"/>
          </a:p>
        </c:txPr>
        <c:crossAx val="1082076304"/>
        <c:crosses val="autoZero"/>
        <c:crossBetween val="midCat"/>
      </c:valAx>
      <c:valAx>
        <c:axId val="1082076304"/>
        <c:scaling>
          <c:orientation val="minMax"/>
        </c:scaling>
        <c:delete val="0"/>
        <c:axPos val="l"/>
        <c:majorGridlines/>
        <c:numFmt formatCode="General" sourceLinked="1"/>
        <c:majorTickMark val="out"/>
        <c:minorTickMark val="none"/>
        <c:tickLblPos val="high"/>
        <c:txPr>
          <a:bodyPr/>
          <a:lstStyle/>
          <a:p>
            <a:pPr>
              <a:defRPr sz="1050"/>
            </a:pPr>
            <a:endParaRPr lang="fr-FR"/>
          </a:p>
        </c:txPr>
        <c:crossAx val="1082072944"/>
        <c:crosses val="autoZero"/>
        <c:crossBetween val="midCat"/>
      </c:valAx>
      <c:spPr>
        <a:ln>
          <a:solidFill>
            <a:schemeClr val="bg1">
              <a:lumMod val="50000"/>
            </a:schemeClr>
          </a:solidFill>
        </a:ln>
      </c:spPr>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599236305511201"/>
          <c:y val="5.3890882550517397E-2"/>
          <c:w val="0.72498817015518102"/>
          <c:h val="0.73918183782598101"/>
        </c:manualLayout>
      </c:layout>
      <c:scatterChart>
        <c:scatterStyle val="lineMarker"/>
        <c:varyColors val="0"/>
        <c:ser>
          <c:idx val="1"/>
          <c:order val="0"/>
          <c:tx>
            <c:strRef>
              <c:f>'data-sedim'!$CI$2:$CK$2</c:f>
              <c:strCache>
                <c:ptCount val="1"/>
                <c:pt idx="0">
                  <c:v>Moyenne 30%wt</c:v>
                </c:pt>
              </c:strCache>
            </c:strRef>
          </c:tx>
          <c:spPr>
            <a:ln w="28575" cap="rnd">
              <a:solidFill>
                <a:srgbClr val="00B050"/>
              </a:solidFill>
              <a:round/>
            </a:ln>
            <a:effectLst/>
          </c:spPr>
          <c:marker>
            <c:symbol val="none"/>
          </c:marker>
          <c:xVal>
            <c:numRef>
              <c:f>'data-sedim'!$CI$5:$CI$40</c:f>
              <c:numCache>
                <c:formatCode>General</c:formatCode>
                <c:ptCount val="36"/>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pt idx="26">
                  <c:v>130</c:v>
                </c:pt>
                <c:pt idx="27">
                  <c:v>135</c:v>
                </c:pt>
                <c:pt idx="28">
                  <c:v>140</c:v>
                </c:pt>
                <c:pt idx="29">
                  <c:v>145</c:v>
                </c:pt>
                <c:pt idx="30">
                  <c:v>150</c:v>
                </c:pt>
                <c:pt idx="31">
                  <c:v>155</c:v>
                </c:pt>
                <c:pt idx="32">
                  <c:v>160</c:v>
                </c:pt>
                <c:pt idx="33">
                  <c:v>165</c:v>
                </c:pt>
                <c:pt idx="34">
                  <c:v>170</c:v>
                </c:pt>
                <c:pt idx="35">
                  <c:v>175</c:v>
                </c:pt>
              </c:numCache>
            </c:numRef>
          </c:xVal>
          <c:yVal>
            <c:numRef>
              <c:f>'data-sedim'!$CJ$5:$CJ$40</c:f>
              <c:numCache>
                <c:formatCode>General</c:formatCode>
                <c:ptCount val="36"/>
                <c:pt idx="0">
                  <c:v>0</c:v>
                </c:pt>
                <c:pt idx="1">
                  <c:v>3.13195E-2</c:v>
                </c:pt>
                <c:pt idx="2">
                  <c:v>4.5395499999999998E-2</c:v>
                </c:pt>
                <c:pt idx="3">
                  <c:v>5.4980000000000001E-2</c:v>
                </c:pt>
                <c:pt idx="4">
                  <c:v>5.8549999999999998E-2</c:v>
                </c:pt>
                <c:pt idx="5">
                  <c:v>6.1052000000000002E-2</c:v>
                </c:pt>
                <c:pt idx="6">
                  <c:v>6.5376500000000004E-2</c:v>
                </c:pt>
                <c:pt idx="7">
                  <c:v>6.4436499999999994E-2</c:v>
                </c:pt>
                <c:pt idx="8">
                  <c:v>6.6200499999999995E-2</c:v>
                </c:pt>
                <c:pt idx="9">
                  <c:v>6.8187999999999999E-2</c:v>
                </c:pt>
                <c:pt idx="10">
                  <c:v>7.0805999999999994E-2</c:v>
                </c:pt>
                <c:pt idx="11">
                  <c:v>7.2891499999999998E-2</c:v>
                </c:pt>
                <c:pt idx="12">
                  <c:v>7.2805499999999995E-2</c:v>
                </c:pt>
                <c:pt idx="13">
                  <c:v>7.5331499999999996E-2</c:v>
                </c:pt>
                <c:pt idx="14">
                  <c:v>7.4912000000000006E-2</c:v>
                </c:pt>
                <c:pt idx="15">
                  <c:v>7.5445999999999999E-2</c:v>
                </c:pt>
                <c:pt idx="16">
                  <c:v>7.5799500000000006E-2</c:v>
                </c:pt>
                <c:pt idx="17">
                  <c:v>7.5957999999999998E-2</c:v>
                </c:pt>
                <c:pt idx="18">
                  <c:v>7.7675499999999995E-2</c:v>
                </c:pt>
                <c:pt idx="19">
                  <c:v>7.7990000000000004E-2</c:v>
                </c:pt>
                <c:pt idx="20">
                  <c:v>7.9164999999999999E-2</c:v>
                </c:pt>
                <c:pt idx="21">
                  <c:v>8.1529500000000005E-2</c:v>
                </c:pt>
                <c:pt idx="22">
                  <c:v>8.2270499999999996E-2</c:v>
                </c:pt>
                <c:pt idx="23">
                  <c:v>8.0148999999999998E-2</c:v>
                </c:pt>
                <c:pt idx="24">
                  <c:v>8.0793500000000004E-2</c:v>
                </c:pt>
                <c:pt idx="25">
                  <c:v>8.3024500000000001E-2</c:v>
                </c:pt>
                <c:pt idx="26">
                  <c:v>8.3276000000000003E-2</c:v>
                </c:pt>
                <c:pt idx="27">
                  <c:v>8.3966000000000096E-2</c:v>
                </c:pt>
                <c:pt idx="28">
                  <c:v>8.65755E-2</c:v>
                </c:pt>
                <c:pt idx="29">
                  <c:v>8.5580500000000004E-2</c:v>
                </c:pt>
                <c:pt idx="30">
                  <c:v>8.7258000000000002E-2</c:v>
                </c:pt>
                <c:pt idx="31">
                  <c:v>8.4905499999999995E-2</c:v>
                </c:pt>
                <c:pt idx="32">
                  <c:v>8.7016499999999997E-2</c:v>
                </c:pt>
                <c:pt idx="33">
                  <c:v>8.7582999999999994E-2</c:v>
                </c:pt>
                <c:pt idx="34">
                  <c:v>8.8434499999999999E-2</c:v>
                </c:pt>
                <c:pt idx="35">
                  <c:v>9.0747999999999995E-2</c:v>
                </c:pt>
              </c:numCache>
            </c:numRef>
          </c:yVal>
          <c:smooth val="0"/>
          <c:extLst>
            <c:ext xmlns:c16="http://schemas.microsoft.com/office/drawing/2014/chart" uri="{C3380CC4-5D6E-409C-BE32-E72D297353CC}">
              <c16:uniqueId val="{00000000-495B-B641-8CAC-D4D8BFB5849A}"/>
            </c:ext>
          </c:extLst>
        </c:ser>
        <c:ser>
          <c:idx val="3"/>
          <c:order val="1"/>
          <c:tx>
            <c:strRef>
              <c:f>'data-sedim'!$AQ$2:$AS$2</c:f>
              <c:strCache>
                <c:ptCount val="1"/>
                <c:pt idx="0">
                  <c:v>TiO2-7</c:v>
                </c:pt>
              </c:strCache>
            </c:strRef>
          </c:tx>
          <c:spPr>
            <a:ln w="28575" cap="rnd">
              <a:solidFill>
                <a:schemeClr val="bg1">
                  <a:lumMod val="65000"/>
                </a:schemeClr>
              </a:solidFill>
              <a:round/>
            </a:ln>
            <a:effectLst/>
          </c:spPr>
          <c:marker>
            <c:symbol val="none"/>
          </c:marker>
          <c:xVal>
            <c:numRef>
              <c:f>('data-sedim'!$AQ$5:$AQ$6,'data-sedim'!$AQ$10:$AQ$40)</c:f>
              <c:numCache>
                <c:formatCode>General</c:formatCode>
                <c:ptCount val="33"/>
                <c:pt idx="0">
                  <c:v>0</c:v>
                </c:pt>
                <c:pt idx="1">
                  <c:v>5</c:v>
                </c:pt>
                <c:pt idx="2">
                  <c:v>25</c:v>
                </c:pt>
                <c:pt idx="3">
                  <c:v>30</c:v>
                </c:pt>
                <c:pt idx="4">
                  <c:v>35</c:v>
                </c:pt>
                <c:pt idx="5">
                  <c:v>40</c:v>
                </c:pt>
                <c:pt idx="6">
                  <c:v>45</c:v>
                </c:pt>
                <c:pt idx="7">
                  <c:v>50</c:v>
                </c:pt>
                <c:pt idx="8">
                  <c:v>55</c:v>
                </c:pt>
                <c:pt idx="9">
                  <c:v>60</c:v>
                </c:pt>
                <c:pt idx="10">
                  <c:v>65</c:v>
                </c:pt>
                <c:pt idx="11">
                  <c:v>70</c:v>
                </c:pt>
                <c:pt idx="12">
                  <c:v>75</c:v>
                </c:pt>
                <c:pt idx="13">
                  <c:v>80</c:v>
                </c:pt>
                <c:pt idx="14">
                  <c:v>85</c:v>
                </c:pt>
                <c:pt idx="15">
                  <c:v>90</c:v>
                </c:pt>
                <c:pt idx="16">
                  <c:v>95</c:v>
                </c:pt>
                <c:pt idx="17">
                  <c:v>100</c:v>
                </c:pt>
                <c:pt idx="18">
                  <c:v>105</c:v>
                </c:pt>
                <c:pt idx="19">
                  <c:v>110</c:v>
                </c:pt>
                <c:pt idx="20">
                  <c:v>115</c:v>
                </c:pt>
                <c:pt idx="21">
                  <c:v>120</c:v>
                </c:pt>
                <c:pt idx="22">
                  <c:v>125</c:v>
                </c:pt>
                <c:pt idx="23">
                  <c:v>130</c:v>
                </c:pt>
                <c:pt idx="24">
                  <c:v>135</c:v>
                </c:pt>
                <c:pt idx="25">
                  <c:v>140</c:v>
                </c:pt>
                <c:pt idx="26">
                  <c:v>145</c:v>
                </c:pt>
                <c:pt idx="27">
                  <c:v>150</c:v>
                </c:pt>
                <c:pt idx="28">
                  <c:v>155</c:v>
                </c:pt>
                <c:pt idx="29">
                  <c:v>160</c:v>
                </c:pt>
                <c:pt idx="30">
                  <c:v>165</c:v>
                </c:pt>
                <c:pt idx="31">
                  <c:v>170</c:v>
                </c:pt>
                <c:pt idx="32">
                  <c:v>175</c:v>
                </c:pt>
              </c:numCache>
            </c:numRef>
          </c:xVal>
          <c:yVal>
            <c:numRef>
              <c:f>('data-sedim'!$AR$5:$AR$6,'data-sedim'!$AR$10:$AR$40)</c:f>
              <c:numCache>
                <c:formatCode>General</c:formatCode>
                <c:ptCount val="33"/>
                <c:pt idx="0">
                  <c:v>0</c:v>
                </c:pt>
                <c:pt idx="1">
                  <c:v>2.1420999999999999E-2</c:v>
                </c:pt>
                <c:pt idx="2">
                  <c:v>2.8941000000000001E-2</c:v>
                </c:pt>
                <c:pt idx="3">
                  <c:v>2.6554999999999999E-2</c:v>
                </c:pt>
                <c:pt idx="4">
                  <c:v>2.3459000000000001E-2</c:v>
                </c:pt>
                <c:pt idx="5">
                  <c:v>2.4566000000000001E-2</c:v>
                </c:pt>
                <c:pt idx="6">
                  <c:v>2.4389000000000001E-2</c:v>
                </c:pt>
                <c:pt idx="7">
                  <c:v>2.3695999999999998E-2</c:v>
                </c:pt>
                <c:pt idx="8">
                  <c:v>2.4424999999999999E-2</c:v>
                </c:pt>
                <c:pt idx="9">
                  <c:v>2.9651E-2</c:v>
                </c:pt>
                <c:pt idx="10">
                  <c:v>2.8757999999999999E-2</c:v>
                </c:pt>
                <c:pt idx="11">
                  <c:v>2.6072000000000001E-2</c:v>
                </c:pt>
                <c:pt idx="12">
                  <c:v>2.7089999999999999E-2</c:v>
                </c:pt>
                <c:pt idx="13">
                  <c:v>2.8320000000000001E-2</c:v>
                </c:pt>
                <c:pt idx="14">
                  <c:v>2.6081E-2</c:v>
                </c:pt>
                <c:pt idx="15">
                  <c:v>2.8785000000000002E-2</c:v>
                </c:pt>
                <c:pt idx="16">
                  <c:v>2.6242000000000001E-2</c:v>
                </c:pt>
                <c:pt idx="17">
                  <c:v>3.0727000000000001E-2</c:v>
                </c:pt>
                <c:pt idx="18">
                  <c:v>2.998E-2</c:v>
                </c:pt>
                <c:pt idx="19">
                  <c:v>3.0450999999999999E-2</c:v>
                </c:pt>
                <c:pt idx="20">
                  <c:v>2.9817E-2</c:v>
                </c:pt>
                <c:pt idx="21">
                  <c:v>2.9683000000000001E-2</c:v>
                </c:pt>
                <c:pt idx="22">
                  <c:v>3.4153000000000003E-2</c:v>
                </c:pt>
                <c:pt idx="23">
                  <c:v>3.2619000000000002E-2</c:v>
                </c:pt>
                <c:pt idx="24">
                  <c:v>3.3138000000000001E-2</c:v>
                </c:pt>
                <c:pt idx="25">
                  <c:v>3.0086999999999999E-2</c:v>
                </c:pt>
                <c:pt idx="26">
                  <c:v>2.9898999999999998E-2</c:v>
                </c:pt>
                <c:pt idx="27">
                  <c:v>3.1033000000000002E-2</c:v>
                </c:pt>
                <c:pt idx="28">
                  <c:v>2.9551999999999998E-2</c:v>
                </c:pt>
                <c:pt idx="29">
                  <c:v>3.0061999999999998E-2</c:v>
                </c:pt>
                <c:pt idx="30">
                  <c:v>3.1198E-2</c:v>
                </c:pt>
                <c:pt idx="31">
                  <c:v>3.1299E-2</c:v>
                </c:pt>
                <c:pt idx="32">
                  <c:v>3.3093999999999998E-2</c:v>
                </c:pt>
              </c:numCache>
            </c:numRef>
          </c:yVal>
          <c:smooth val="0"/>
          <c:extLst>
            <c:ext xmlns:c16="http://schemas.microsoft.com/office/drawing/2014/chart" uri="{C3380CC4-5D6E-409C-BE32-E72D297353CC}">
              <c16:uniqueId val="{00000001-495B-B641-8CAC-D4D8BFB5849A}"/>
            </c:ext>
          </c:extLst>
        </c:ser>
        <c:ser>
          <c:idx val="4"/>
          <c:order val="2"/>
          <c:tx>
            <c:strRef>
              <c:f>'data-sedim'!$AM$2:$AO$2</c:f>
              <c:strCache>
                <c:ptCount val="1"/>
                <c:pt idx="0">
                  <c:v>Moyenne C=5%wt</c:v>
                </c:pt>
              </c:strCache>
            </c:strRef>
          </c:tx>
          <c:spPr>
            <a:ln w="28575" cap="rnd">
              <a:solidFill>
                <a:schemeClr val="accent1">
                  <a:lumMod val="75000"/>
                </a:schemeClr>
              </a:solidFill>
              <a:round/>
            </a:ln>
            <a:effectLst/>
          </c:spPr>
          <c:marker>
            <c:symbol val="none"/>
          </c:marker>
          <c:xVal>
            <c:numRef>
              <c:f>'data-sedim'!$AM$5:$AM$40</c:f>
              <c:numCache>
                <c:formatCode>General</c:formatCode>
                <c:ptCount val="36"/>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pt idx="26">
                  <c:v>130</c:v>
                </c:pt>
                <c:pt idx="27">
                  <c:v>135</c:v>
                </c:pt>
                <c:pt idx="28">
                  <c:v>140</c:v>
                </c:pt>
                <c:pt idx="29">
                  <c:v>145</c:v>
                </c:pt>
                <c:pt idx="30">
                  <c:v>150</c:v>
                </c:pt>
                <c:pt idx="31">
                  <c:v>155</c:v>
                </c:pt>
                <c:pt idx="32">
                  <c:v>160</c:v>
                </c:pt>
                <c:pt idx="33">
                  <c:v>165</c:v>
                </c:pt>
                <c:pt idx="34">
                  <c:v>170</c:v>
                </c:pt>
                <c:pt idx="35">
                  <c:v>175</c:v>
                </c:pt>
              </c:numCache>
            </c:numRef>
          </c:xVal>
          <c:yVal>
            <c:numRef>
              <c:f>'data-sedim'!$AN$5:$AN$40</c:f>
              <c:numCache>
                <c:formatCode>General</c:formatCode>
                <c:ptCount val="36"/>
                <c:pt idx="0">
                  <c:v>0</c:v>
                </c:pt>
                <c:pt idx="1">
                  <c:v>1.0183650000000001E-2</c:v>
                </c:pt>
                <c:pt idx="2">
                  <c:v>1.9656E-2</c:v>
                </c:pt>
                <c:pt idx="3">
                  <c:v>2.4577499999999999E-2</c:v>
                </c:pt>
                <c:pt idx="4">
                  <c:v>2.76075E-2</c:v>
                </c:pt>
                <c:pt idx="5">
                  <c:v>2.8028000000000001E-2</c:v>
                </c:pt>
                <c:pt idx="6">
                  <c:v>2.8987499999999999E-2</c:v>
                </c:pt>
                <c:pt idx="7">
                  <c:v>3.286E-2</c:v>
                </c:pt>
                <c:pt idx="8">
                  <c:v>3.3331E-2</c:v>
                </c:pt>
                <c:pt idx="9">
                  <c:v>3.3688500000000003E-2</c:v>
                </c:pt>
                <c:pt idx="10">
                  <c:v>3.4687999999999997E-2</c:v>
                </c:pt>
                <c:pt idx="11">
                  <c:v>3.6316000000000001E-2</c:v>
                </c:pt>
                <c:pt idx="12">
                  <c:v>3.6547499999999997E-2</c:v>
                </c:pt>
                <c:pt idx="13">
                  <c:v>3.5571499999999999E-2</c:v>
                </c:pt>
                <c:pt idx="14">
                  <c:v>3.9660000000000001E-2</c:v>
                </c:pt>
                <c:pt idx="15">
                  <c:v>3.6721499999999997E-2</c:v>
                </c:pt>
                <c:pt idx="16">
                  <c:v>3.7142500000000002E-2</c:v>
                </c:pt>
                <c:pt idx="17">
                  <c:v>4.3273499999999999E-2</c:v>
                </c:pt>
                <c:pt idx="18">
                  <c:v>4.3108500000000001E-2</c:v>
                </c:pt>
                <c:pt idx="19">
                  <c:v>4.3749000000000003E-2</c:v>
                </c:pt>
                <c:pt idx="20">
                  <c:v>4.6336500000000003E-2</c:v>
                </c:pt>
                <c:pt idx="21">
                  <c:v>4.5774000000000002E-2</c:v>
                </c:pt>
                <c:pt idx="22">
                  <c:v>4.8506000000000001E-2</c:v>
                </c:pt>
                <c:pt idx="23">
                  <c:v>5.1369499999999998E-2</c:v>
                </c:pt>
                <c:pt idx="24">
                  <c:v>5.1446499999999999E-2</c:v>
                </c:pt>
                <c:pt idx="25">
                  <c:v>5.0714500000000003E-2</c:v>
                </c:pt>
                <c:pt idx="26">
                  <c:v>5.0834499999999998E-2</c:v>
                </c:pt>
                <c:pt idx="27">
                  <c:v>5.2160499999999999E-2</c:v>
                </c:pt>
                <c:pt idx="28">
                  <c:v>5.4644499999999999E-2</c:v>
                </c:pt>
                <c:pt idx="29">
                  <c:v>5.3435499999999997E-2</c:v>
                </c:pt>
                <c:pt idx="30">
                  <c:v>5.2636500000000003E-2</c:v>
                </c:pt>
                <c:pt idx="31">
                  <c:v>5.2824500000000003E-2</c:v>
                </c:pt>
                <c:pt idx="32">
                  <c:v>5.2201499999999998E-2</c:v>
                </c:pt>
                <c:pt idx="33">
                  <c:v>5.3111999999999999E-2</c:v>
                </c:pt>
                <c:pt idx="34">
                  <c:v>5.2912500000000001E-2</c:v>
                </c:pt>
                <c:pt idx="35">
                  <c:v>5.1596999999999997E-2</c:v>
                </c:pt>
              </c:numCache>
            </c:numRef>
          </c:yVal>
          <c:smooth val="0"/>
          <c:extLst>
            <c:ext xmlns:c16="http://schemas.microsoft.com/office/drawing/2014/chart" uri="{C3380CC4-5D6E-409C-BE32-E72D297353CC}">
              <c16:uniqueId val="{00000002-495B-B641-8CAC-D4D8BFB5849A}"/>
            </c:ext>
          </c:extLst>
        </c:ser>
        <c:ser>
          <c:idx val="5"/>
          <c:order val="3"/>
          <c:tx>
            <c:strRef>
              <c:f>'data-sedim'!$AA$2:$AC$2</c:f>
              <c:strCache>
                <c:ptCount val="1"/>
                <c:pt idx="0">
                  <c:v>MOYENNE C=1%wt</c:v>
                </c:pt>
              </c:strCache>
            </c:strRef>
          </c:tx>
          <c:spPr>
            <a:ln w="28575" cap="rnd">
              <a:solidFill>
                <a:schemeClr val="accent2">
                  <a:lumMod val="75000"/>
                </a:schemeClr>
              </a:solidFill>
              <a:round/>
            </a:ln>
            <a:effectLst/>
          </c:spPr>
          <c:marker>
            <c:symbol val="none"/>
          </c:marker>
          <c:xVal>
            <c:numRef>
              <c:f>'data-sedim'!$AA$5:$AA$40</c:f>
              <c:numCache>
                <c:formatCode>General</c:formatCode>
                <c:ptCount val="36"/>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pt idx="26">
                  <c:v>130</c:v>
                </c:pt>
                <c:pt idx="27">
                  <c:v>135</c:v>
                </c:pt>
                <c:pt idx="28">
                  <c:v>140</c:v>
                </c:pt>
                <c:pt idx="29">
                  <c:v>145</c:v>
                </c:pt>
                <c:pt idx="30">
                  <c:v>150</c:v>
                </c:pt>
                <c:pt idx="31">
                  <c:v>155</c:v>
                </c:pt>
                <c:pt idx="32">
                  <c:v>160</c:v>
                </c:pt>
                <c:pt idx="33">
                  <c:v>165</c:v>
                </c:pt>
                <c:pt idx="34">
                  <c:v>170</c:v>
                </c:pt>
                <c:pt idx="35">
                  <c:v>175</c:v>
                </c:pt>
              </c:numCache>
            </c:numRef>
          </c:xVal>
          <c:yVal>
            <c:numRef>
              <c:f>'data-sedim'!$AB$5:$AB$40</c:f>
              <c:numCache>
                <c:formatCode>0.00E+00</c:formatCode>
                <c:ptCount val="36"/>
                <c:pt idx="0">
                  <c:v>0</c:v>
                </c:pt>
                <c:pt idx="1">
                  <c:v>5.9170000000000004E-3</c:v>
                </c:pt>
                <c:pt idx="2">
                  <c:v>7.5699000000000001E-3</c:v>
                </c:pt>
                <c:pt idx="3">
                  <c:v>7.0872000000000001E-3</c:v>
                </c:pt>
                <c:pt idx="4">
                  <c:v>8.8498499999999994E-3</c:v>
                </c:pt>
                <c:pt idx="5">
                  <c:v>1.078055E-2</c:v>
                </c:pt>
                <c:pt idx="6">
                  <c:v>1.1254149999999999E-2</c:v>
                </c:pt>
                <c:pt idx="7">
                  <c:v>1.1495099999999999E-2</c:v>
                </c:pt>
                <c:pt idx="8">
                  <c:v>1.0150050000000001E-2</c:v>
                </c:pt>
                <c:pt idx="9">
                  <c:v>1.3318999999999999E-2</c:v>
                </c:pt>
                <c:pt idx="10">
                  <c:v>1.1716600000000001E-2</c:v>
                </c:pt>
                <c:pt idx="11">
                  <c:v>1.3115E-2</c:v>
                </c:pt>
                <c:pt idx="12">
                  <c:v>1.2918000000000001E-2</c:v>
                </c:pt>
                <c:pt idx="13">
                  <c:v>1.3069000000000001E-2</c:v>
                </c:pt>
                <c:pt idx="14">
                  <c:v>1.4421E-2</c:v>
                </c:pt>
                <c:pt idx="15">
                  <c:v>1.1388799999999999E-2</c:v>
                </c:pt>
                <c:pt idx="16">
                  <c:v>1.0789750000000001E-2</c:v>
                </c:pt>
                <c:pt idx="17">
                  <c:v>1.08881E-2</c:v>
                </c:pt>
                <c:pt idx="18">
                  <c:v>1.08477E-2</c:v>
                </c:pt>
                <c:pt idx="19">
                  <c:v>1.08054E-2</c:v>
                </c:pt>
                <c:pt idx="20">
                  <c:v>1.23293E-2</c:v>
                </c:pt>
                <c:pt idx="21">
                  <c:v>1.1129399999999999E-2</c:v>
                </c:pt>
                <c:pt idx="22">
                  <c:v>9.2969999999999997E-3</c:v>
                </c:pt>
                <c:pt idx="23">
                  <c:v>1.2092E-2</c:v>
                </c:pt>
                <c:pt idx="24">
                  <c:v>1.3669000000000001E-2</c:v>
                </c:pt>
                <c:pt idx="25">
                  <c:v>1.4397500000000001E-2</c:v>
                </c:pt>
                <c:pt idx="26">
                  <c:v>1.21637E-2</c:v>
                </c:pt>
                <c:pt idx="27">
                  <c:v>1.2888E-2</c:v>
                </c:pt>
                <c:pt idx="28">
                  <c:v>1.2461E-2</c:v>
                </c:pt>
                <c:pt idx="29">
                  <c:v>1.50665E-2</c:v>
                </c:pt>
                <c:pt idx="30">
                  <c:v>1.33855E-2</c:v>
                </c:pt>
                <c:pt idx="31">
                  <c:v>1.37255E-2</c:v>
                </c:pt>
                <c:pt idx="32">
                  <c:v>1.4186000000000001E-2</c:v>
                </c:pt>
                <c:pt idx="33">
                  <c:v>1.332095E-2</c:v>
                </c:pt>
                <c:pt idx="34">
                  <c:v>1.59755E-2</c:v>
                </c:pt>
                <c:pt idx="35">
                  <c:v>1.3847999999999999E-2</c:v>
                </c:pt>
              </c:numCache>
            </c:numRef>
          </c:yVal>
          <c:smooth val="0"/>
          <c:extLst>
            <c:ext xmlns:c16="http://schemas.microsoft.com/office/drawing/2014/chart" uri="{C3380CC4-5D6E-409C-BE32-E72D297353CC}">
              <c16:uniqueId val="{00000003-495B-B641-8CAC-D4D8BFB5849A}"/>
            </c:ext>
          </c:extLst>
        </c:ser>
        <c:dLbls>
          <c:showLegendKey val="0"/>
          <c:showVal val="0"/>
          <c:showCatName val="0"/>
          <c:showSerName val="0"/>
          <c:showPercent val="0"/>
          <c:showBubbleSize val="0"/>
        </c:dLbls>
        <c:axId val="-1475378688"/>
        <c:axId val="-1440948656"/>
      </c:scatterChart>
      <c:valAx>
        <c:axId val="-1475378688"/>
        <c:scaling>
          <c:orientation val="minMax"/>
          <c:max val="180"/>
          <c:min val="0"/>
        </c:scaling>
        <c:delete val="0"/>
        <c:axPos val="b"/>
        <c:title>
          <c:tx>
            <c:rich>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r>
                  <a:rPr lang="fr-FR" dirty="0"/>
                  <a:t>Time (min)</a:t>
                </a:r>
              </a:p>
            </c:rich>
          </c:tx>
          <c:layout>
            <c:manualLayout>
              <c:xMode val="edge"/>
              <c:yMode val="edge"/>
              <c:x val="0.45157134244047098"/>
              <c:y val="0.91439640579475501"/>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fr-FR"/>
          </a:p>
        </c:txPr>
        <c:crossAx val="-1440948656"/>
        <c:crosses val="autoZero"/>
        <c:crossBetween val="midCat"/>
      </c:valAx>
      <c:valAx>
        <c:axId val="-14409486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r>
                  <a:rPr lang="el-GR"/>
                  <a:t>Δ</a:t>
                </a:r>
                <a:r>
                  <a:rPr lang="fr-FR"/>
                  <a:t>S21 (dB)</a:t>
                </a:r>
              </a:p>
            </c:rich>
          </c:tx>
          <c:overlay val="0"/>
          <c:spPr>
            <a:noFill/>
            <a:ln>
              <a:noFill/>
            </a:ln>
            <a:effectLst/>
          </c:spPr>
          <c:txPr>
            <a:bodyPr rot="-54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fr-FR"/>
          </a:p>
        </c:txPr>
        <c:crossAx val="-1475378688"/>
        <c:crosses val="autoZero"/>
        <c:crossBetween val="midCat"/>
      </c:valAx>
      <c:spPr>
        <a:noFill/>
        <a:ln>
          <a:solidFill>
            <a:schemeClr val="bg1">
              <a:lumMod val="50000"/>
            </a:schemeClr>
          </a:solidFill>
        </a:ln>
        <a:effectLst/>
      </c:spPr>
    </c:plotArea>
    <c:plotVisOnly val="1"/>
    <c:dispBlanksAs val="gap"/>
    <c:showDLblsOverMax val="0"/>
  </c:chart>
  <c:spPr>
    <a:solidFill>
      <a:schemeClr val="bg1"/>
    </a:solidFill>
    <a:ln>
      <a:noFill/>
    </a:ln>
    <a:effectLst/>
  </c:spPr>
  <c:txPr>
    <a:bodyPr/>
    <a:lstStyle/>
    <a:p>
      <a:pPr>
        <a:defRPr sz="700"/>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FF535773-EB78-9B4E-B89B-FB32F1C72C66}"/>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Espace réservé de la date 2">
            <a:extLst>
              <a:ext uri="{FF2B5EF4-FFF2-40B4-BE49-F238E27FC236}">
                <a16:creationId xmlns:a16="http://schemas.microsoft.com/office/drawing/2014/main" id="{0282154C-3A37-4C43-9C2D-944382A6AA80}"/>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A1439C9C-42A2-2044-8286-922148869F9C}" type="datetimeFigureOut">
              <a:rPr lang="en-US" smtClean="0"/>
              <a:t>6/20/18</a:t>
            </a:fld>
            <a:endParaRPr lang="en-US"/>
          </a:p>
        </p:txBody>
      </p:sp>
      <p:sp>
        <p:nvSpPr>
          <p:cNvPr id="4" name="Espace réservé du pied de page 3">
            <a:extLst>
              <a:ext uri="{FF2B5EF4-FFF2-40B4-BE49-F238E27FC236}">
                <a16:creationId xmlns:a16="http://schemas.microsoft.com/office/drawing/2014/main" id="{B3994148-F337-A248-BAE3-7EB7B2774B1A}"/>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Espace réservé du numéro de diapositive 4">
            <a:extLst>
              <a:ext uri="{FF2B5EF4-FFF2-40B4-BE49-F238E27FC236}">
                <a16:creationId xmlns:a16="http://schemas.microsoft.com/office/drawing/2014/main" id="{322FB2B9-BB56-B446-AF79-78572C5A9EF1}"/>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8AB889C6-4D93-A54A-B25F-8D8D3964AD21}" type="slidenum">
              <a:rPr lang="en-US" smtClean="0"/>
              <a:t>‹N°›</a:t>
            </a:fld>
            <a:endParaRPr lang="en-US"/>
          </a:p>
        </p:txBody>
      </p:sp>
    </p:spTree>
    <p:extLst>
      <p:ext uri="{BB962C8B-B14F-4D97-AF65-F5344CB8AC3E}">
        <p14:creationId xmlns:p14="http://schemas.microsoft.com/office/powerpoint/2010/main" val="5766174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A5D98D58-E064-B441-BA95-7963AE54013B}" type="datetimeFigureOut">
              <a:rPr lang="en-US" smtClean="0"/>
              <a:t>6/19/18</a:t>
            </a:fld>
            <a:endParaRPr lang="en-US"/>
          </a:p>
        </p:txBody>
      </p:sp>
      <p:sp>
        <p:nvSpPr>
          <p:cNvPr id="4" name="Espace réservé de l'image des diapositives 3"/>
          <p:cNvSpPr>
            <a:spLocks noGrp="1" noRot="1" noChangeAspect="1"/>
          </p:cNvSpPr>
          <p:nvPr>
            <p:ph type="sldImg" idx="2"/>
          </p:nvPr>
        </p:nvSpPr>
        <p:spPr>
          <a:xfrm>
            <a:off x="2900363" y="857250"/>
            <a:ext cx="3343275"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notes 4"/>
          <p:cNvSpPr>
            <a:spLocks noGrp="1"/>
          </p:cNvSpPr>
          <p:nvPr>
            <p:ph type="body" sz="quarter" idx="3"/>
          </p:nvPr>
        </p:nvSpPr>
        <p:spPr>
          <a:xfrm>
            <a:off x="914400" y="3300412"/>
            <a:ext cx="7315200" cy="2700338"/>
          </a:xfrm>
          <a:prstGeom prst="rect">
            <a:avLst/>
          </a:prstGeom>
        </p:spPr>
        <p:txBody>
          <a:bodyPr vert="horz" lIns="91440" tIns="45720" rIns="91440" bIns="45720" rtlCol="0"/>
          <a:lstStyle/>
          <a:p>
            <a:r>
              <a:rPr lang="fr-FR"/>
              <a:t>Modifier les styles du texte du masque
Deuxième niveau
Troisième niveau
Quatrième niveau
Cinquième niveau</a:t>
            </a:r>
            <a:endParaRPr lang="en-US"/>
          </a:p>
        </p:txBody>
      </p:sp>
      <p:sp>
        <p:nvSpPr>
          <p:cNvPr id="6" name="Espace réservé du pied de page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7D285335-4B58-BE46-9E4D-FA9DC039E391}" type="slidenum">
              <a:rPr lang="en-US" smtClean="0"/>
              <a:t>‹N°›</a:t>
            </a:fld>
            <a:endParaRPr lang="en-US"/>
          </a:p>
        </p:txBody>
      </p:sp>
    </p:spTree>
    <p:extLst>
      <p:ext uri="{BB962C8B-B14F-4D97-AF65-F5344CB8AC3E}">
        <p14:creationId xmlns:p14="http://schemas.microsoft.com/office/powerpoint/2010/main" val="3312967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7D285335-4B58-BE46-9E4D-FA9DC039E391}" type="slidenum">
              <a:rPr lang="en-US" smtClean="0"/>
              <a:t>1</a:t>
            </a:fld>
            <a:endParaRPr lang="en-US"/>
          </a:p>
        </p:txBody>
      </p:sp>
    </p:spTree>
    <p:extLst>
      <p:ext uri="{BB962C8B-B14F-4D97-AF65-F5344CB8AC3E}">
        <p14:creationId xmlns:p14="http://schemas.microsoft.com/office/powerpoint/2010/main" val="2498154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Whereas with larger optical equipment, blood flow image has already been obtained successively. So previous work could lead to such an equipment of only 1cm square. </a:t>
            </a:r>
          </a:p>
          <a:p>
            <a:r>
              <a:rPr lang="en-US" b="1" dirty="0"/>
              <a:t>Strong resolution.</a:t>
            </a:r>
          </a:p>
          <a:p>
            <a:r>
              <a:rPr lang="en-US" b="1" dirty="0"/>
              <a:t>Further penetration depth with microwave sensing</a:t>
            </a:r>
          </a:p>
          <a:p>
            <a:r>
              <a:rPr lang="en-US" dirty="0"/>
              <a:t>Still dealing with non invasive in vivo analysis, microwave sensing may also be applied for skin investigations, early melanoma detection for instance or also evaluation different treatment for patients presenting lymphoedema, due to large variation of water content of the tissues. </a:t>
            </a:r>
          </a:p>
        </p:txBody>
      </p:sp>
      <p:sp>
        <p:nvSpPr>
          <p:cNvPr id="4" name="Espace réservé du numéro de diapositive 3"/>
          <p:cNvSpPr>
            <a:spLocks noGrp="1"/>
          </p:cNvSpPr>
          <p:nvPr>
            <p:ph type="sldNum" sz="quarter" idx="10"/>
          </p:nvPr>
        </p:nvSpPr>
        <p:spPr/>
        <p:txBody>
          <a:bodyPr/>
          <a:lstStyle/>
          <a:p>
            <a:fld id="{7D285335-4B58-BE46-9E4D-FA9DC039E391}" type="slidenum">
              <a:rPr lang="en-US" smtClean="0"/>
              <a:t>10</a:t>
            </a:fld>
            <a:endParaRPr lang="en-US"/>
          </a:p>
        </p:txBody>
      </p:sp>
    </p:spTree>
    <p:extLst>
      <p:ext uri="{BB962C8B-B14F-4D97-AF65-F5344CB8AC3E}">
        <p14:creationId xmlns:p14="http://schemas.microsoft.com/office/powerpoint/2010/main" val="3085622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a:p>
            <a:endParaRPr lang="en-US" dirty="0"/>
          </a:p>
          <a:p>
            <a:r>
              <a:rPr lang="en-US" dirty="0"/>
              <a:t>Work also on implants</a:t>
            </a:r>
          </a:p>
        </p:txBody>
      </p:sp>
      <p:sp>
        <p:nvSpPr>
          <p:cNvPr id="4" name="Espace réservé du numéro de diapositive 3"/>
          <p:cNvSpPr>
            <a:spLocks noGrp="1"/>
          </p:cNvSpPr>
          <p:nvPr>
            <p:ph type="sldNum" sz="quarter" idx="10"/>
          </p:nvPr>
        </p:nvSpPr>
        <p:spPr/>
        <p:txBody>
          <a:bodyPr/>
          <a:lstStyle/>
          <a:p>
            <a:fld id="{7D285335-4B58-BE46-9E4D-FA9DC039E391}" type="slidenum">
              <a:rPr lang="en-US" smtClean="0"/>
              <a:t>11</a:t>
            </a:fld>
            <a:endParaRPr lang="en-US"/>
          </a:p>
        </p:txBody>
      </p:sp>
    </p:spTree>
    <p:extLst>
      <p:ext uri="{BB962C8B-B14F-4D97-AF65-F5344CB8AC3E}">
        <p14:creationId xmlns:p14="http://schemas.microsoft.com/office/powerpoint/2010/main" val="3906924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One you already saw, related to biology with DNA biomarker identification, one related to environment related to the stability of colloidal solutions as they may be found in the bottom of rivers or muds. </a:t>
            </a:r>
          </a:p>
        </p:txBody>
      </p:sp>
      <p:sp>
        <p:nvSpPr>
          <p:cNvPr id="4" name="Espace réservé du numéro de diapositive 3"/>
          <p:cNvSpPr>
            <a:spLocks noGrp="1"/>
          </p:cNvSpPr>
          <p:nvPr>
            <p:ph type="sldNum" sz="quarter" idx="10"/>
          </p:nvPr>
        </p:nvSpPr>
        <p:spPr/>
        <p:txBody>
          <a:bodyPr/>
          <a:lstStyle/>
          <a:p>
            <a:fld id="{7D285335-4B58-BE46-9E4D-FA9DC039E391}" type="slidenum">
              <a:rPr lang="en-US" smtClean="0"/>
              <a:t>12</a:t>
            </a:fld>
            <a:endParaRPr lang="en-US"/>
          </a:p>
        </p:txBody>
      </p:sp>
    </p:spTree>
    <p:extLst>
      <p:ext uri="{BB962C8B-B14F-4D97-AF65-F5344CB8AC3E}">
        <p14:creationId xmlns:p14="http://schemas.microsoft.com/office/powerpoint/2010/main" val="3469000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Biology, medicine and environment are applicative domains, which….</a:t>
            </a:r>
          </a:p>
          <a:p>
            <a:endParaRPr lang="en-US" dirty="0"/>
          </a:p>
        </p:txBody>
      </p:sp>
      <p:sp>
        <p:nvSpPr>
          <p:cNvPr id="4" name="Espace réservé du numéro de diapositive 3"/>
          <p:cNvSpPr>
            <a:spLocks noGrp="1"/>
          </p:cNvSpPr>
          <p:nvPr>
            <p:ph type="sldNum" sz="quarter" idx="10"/>
          </p:nvPr>
        </p:nvSpPr>
        <p:spPr/>
        <p:txBody>
          <a:bodyPr/>
          <a:lstStyle/>
          <a:p>
            <a:fld id="{7D285335-4B58-BE46-9E4D-FA9DC039E391}" type="slidenum">
              <a:rPr lang="en-US" smtClean="0"/>
              <a:t>2</a:t>
            </a:fld>
            <a:endParaRPr lang="en-US"/>
          </a:p>
        </p:txBody>
      </p:sp>
    </p:spTree>
    <p:extLst>
      <p:ext uri="{BB962C8B-B14F-4D97-AF65-F5344CB8AC3E}">
        <p14:creationId xmlns:p14="http://schemas.microsoft.com/office/powerpoint/2010/main" val="2556460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this chart, you can see the applicative domains repartition at LAAS </a:t>
            </a:r>
            <a:r>
              <a:rPr lang="fr-FR" sz="1200" dirty="0" err="1"/>
              <a:t>among</a:t>
            </a:r>
            <a:r>
              <a:rPr lang="fr-FR" sz="1200" dirty="0"/>
              <a:t> </a:t>
            </a:r>
            <a:r>
              <a:rPr lang="fr-FR" sz="1200" dirty="0" err="1"/>
              <a:t>researchers</a:t>
            </a:r>
            <a:r>
              <a:rPr lang="fr-FR" sz="1200" dirty="0"/>
              <a:t> </a:t>
            </a:r>
            <a:r>
              <a:rPr lang="fr-FR" sz="1200" dirty="0" err="1"/>
              <a:t>dealing</a:t>
            </a:r>
            <a:r>
              <a:rPr lang="fr-FR" sz="1200" dirty="0"/>
              <a:t> </a:t>
            </a:r>
            <a:r>
              <a:rPr lang="fr-FR" sz="1200" dirty="0" err="1"/>
              <a:t>with</a:t>
            </a:r>
            <a:r>
              <a:rPr lang="fr-FR" sz="1200" dirty="0"/>
              <a:t> </a:t>
            </a:r>
            <a:r>
              <a:rPr lang="fr-FR" sz="1200" dirty="0" err="1"/>
              <a:t>sensing</a:t>
            </a:r>
            <a:r>
              <a:rPr lang="fr-FR" sz="1200" dirty="0"/>
              <a:t> and interactions</a:t>
            </a:r>
            <a:r>
              <a:rPr lang="en-US" dirty="0"/>
              <a:t>. The biomedical one involves around 50 researchers at least, which corresponds to 3 quarters of ALIVE researchers working in this area. The main related investigations deal with diagnostic and prognostic of diseases, therapeutic monitoring, ubiquitous healthcare and for fundamental aspects toward further comprehension of cellular and molecular mechanisms. </a:t>
            </a:r>
          </a:p>
          <a:p>
            <a:r>
              <a:rPr lang="en-US" dirty="0"/>
              <a:t>ON the other side, the environment domain involves roughly 15 researchers, the other quarter of this chart. And corresponding investigations are dealing with the quality of …</a:t>
            </a:r>
          </a:p>
        </p:txBody>
      </p:sp>
      <p:sp>
        <p:nvSpPr>
          <p:cNvPr id="4" name="Espace réservé du numéro de diapositive 3"/>
          <p:cNvSpPr>
            <a:spLocks noGrp="1"/>
          </p:cNvSpPr>
          <p:nvPr>
            <p:ph type="sldNum" sz="quarter" idx="10"/>
          </p:nvPr>
        </p:nvSpPr>
        <p:spPr/>
        <p:txBody>
          <a:bodyPr/>
          <a:lstStyle/>
          <a:p>
            <a:fld id="{7D285335-4B58-BE46-9E4D-FA9DC039E391}" type="slidenum">
              <a:rPr lang="en-US" smtClean="0"/>
              <a:t>3</a:t>
            </a:fld>
            <a:endParaRPr lang="en-US"/>
          </a:p>
        </p:txBody>
      </p:sp>
    </p:spTree>
    <p:extLst>
      <p:ext uri="{BB962C8B-B14F-4D97-AF65-F5344CB8AC3E}">
        <p14:creationId xmlns:p14="http://schemas.microsoft.com/office/powerpoint/2010/main" val="1359423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1rst ex : Gas particles quantification with Resistance measurement after selective attachment of these particles on the nanowires</a:t>
            </a:r>
          </a:p>
          <a:p>
            <a:r>
              <a:rPr lang="en-US" dirty="0"/>
              <a:t>2</a:t>
            </a:r>
            <a:r>
              <a:rPr lang="en-US" baseline="30000" dirty="0"/>
              <a:t>nd</a:t>
            </a:r>
            <a:r>
              <a:rPr lang="en-US" dirty="0"/>
              <a:t> ex : electrochemical sensor based on an ISFET technology to characterize nitrate concentrations in soils for agriculture industries.</a:t>
            </a:r>
          </a:p>
          <a:p>
            <a:r>
              <a:rPr lang="en-US" dirty="0"/>
              <a:t>Both sensors have been realized in the LAAS clean room facility, involving both </a:t>
            </a:r>
            <a:r>
              <a:rPr lang="en-US" dirty="0" err="1"/>
              <a:t>nano</a:t>
            </a:r>
            <a:r>
              <a:rPr lang="en-US" dirty="0"/>
              <a:t> and microfabrication processes.</a:t>
            </a:r>
          </a:p>
        </p:txBody>
      </p:sp>
      <p:sp>
        <p:nvSpPr>
          <p:cNvPr id="4" name="Espace réservé du numéro de diapositive 3"/>
          <p:cNvSpPr>
            <a:spLocks noGrp="1"/>
          </p:cNvSpPr>
          <p:nvPr>
            <p:ph type="sldNum" sz="quarter" idx="10"/>
          </p:nvPr>
        </p:nvSpPr>
        <p:spPr/>
        <p:txBody>
          <a:bodyPr/>
          <a:lstStyle/>
          <a:p>
            <a:fld id="{7D285335-4B58-BE46-9E4D-FA9DC039E391}" type="slidenum">
              <a:rPr lang="en-US" smtClean="0"/>
              <a:t>4</a:t>
            </a:fld>
            <a:endParaRPr lang="en-US"/>
          </a:p>
        </p:txBody>
      </p:sp>
    </p:spTree>
    <p:extLst>
      <p:ext uri="{BB962C8B-B14F-4D97-AF65-F5344CB8AC3E}">
        <p14:creationId xmlns:p14="http://schemas.microsoft.com/office/powerpoint/2010/main" val="3288373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Another example is about  the electromagnetic waves interaction with  the living. It is indeed important to evaluate and quantify the impact of surrounding waves on cells, as we have with WIFI, Bluetooth… and new standards under development at higher frequencies. To perform such evaluation, the development of radiofrequency applicators for </a:t>
            </a:r>
            <a:r>
              <a:rPr lang="en-US" dirty="0" err="1"/>
              <a:t>microdosimetry</a:t>
            </a:r>
            <a:r>
              <a:rPr lang="en-US" dirty="0"/>
              <a:t> and controlled SAR - Specific Absorption Rate, are requested and you see here an example of one. </a:t>
            </a:r>
          </a:p>
          <a:p>
            <a:r>
              <a:rPr lang="en-US" dirty="0"/>
              <a:t>If interaction is characterized as </a:t>
            </a:r>
            <a:r>
              <a:rPr lang="en-US" dirty="0" err="1"/>
              <a:t>nocive</a:t>
            </a:r>
            <a:r>
              <a:rPr lang="en-US" dirty="0"/>
              <a:t>, then new EM waves constraints should be taken with modified standards; whereas it may also find therapeutic applications, as it is done for instance with electroporation to enable an easier access of therapeutic agents or genes or inversely to kill unwanted cells. </a:t>
            </a:r>
          </a:p>
          <a:p>
            <a:endParaRPr lang="en-US" dirty="0"/>
          </a:p>
          <a:p>
            <a:r>
              <a:rPr lang="en-US" dirty="0"/>
              <a:t>On the other side of this slide, you can see a complete system based on multiple sensors for Monitoring fragile population thanks to smart wireless electronic patches. The monitoring may be done  in space, in time and well-adapted for ubiquitous healthcare. This is also an excellent example of multi function hybrid integration enabled by the different fabrication platforms of LAAS. </a:t>
            </a:r>
          </a:p>
        </p:txBody>
      </p:sp>
      <p:sp>
        <p:nvSpPr>
          <p:cNvPr id="4" name="Espace réservé du numéro de diapositive 3"/>
          <p:cNvSpPr>
            <a:spLocks noGrp="1"/>
          </p:cNvSpPr>
          <p:nvPr>
            <p:ph type="sldNum" sz="quarter" idx="10"/>
          </p:nvPr>
        </p:nvSpPr>
        <p:spPr/>
        <p:txBody>
          <a:bodyPr/>
          <a:lstStyle/>
          <a:p>
            <a:fld id="{7D285335-4B58-BE46-9E4D-FA9DC039E391}" type="slidenum">
              <a:rPr lang="en-US" smtClean="0"/>
              <a:t>5</a:t>
            </a:fld>
            <a:endParaRPr lang="en-US"/>
          </a:p>
        </p:txBody>
      </p:sp>
    </p:spTree>
    <p:extLst>
      <p:ext uri="{BB962C8B-B14F-4D97-AF65-F5344CB8AC3E}">
        <p14:creationId xmlns:p14="http://schemas.microsoft.com/office/powerpoint/2010/main" val="1719046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7D285335-4B58-BE46-9E4D-FA9DC039E391}" type="slidenum">
              <a:rPr lang="en-US" smtClean="0"/>
              <a:t>6</a:t>
            </a:fld>
            <a:endParaRPr lang="en-US"/>
          </a:p>
        </p:txBody>
      </p:sp>
    </p:spTree>
    <p:extLst>
      <p:ext uri="{BB962C8B-B14F-4D97-AF65-F5344CB8AC3E}">
        <p14:creationId xmlns:p14="http://schemas.microsoft.com/office/powerpoint/2010/main" val="29830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200" b="0" i="0" kern="1200" dirty="0">
              <a:solidFill>
                <a:schemeClr val="tx1"/>
              </a:solidFill>
              <a:effectLst/>
              <a:latin typeface="+mn-lt"/>
              <a:ea typeface="+mn-ea"/>
              <a:cs typeface="+mn-cs"/>
            </a:endParaRPr>
          </a:p>
          <a:p>
            <a:endParaRPr lang="fr-FR" sz="1200" b="0" i="0"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Force </a:t>
            </a:r>
            <a:r>
              <a:rPr lang="fr-FR" sz="1200" b="0" i="0" kern="1200" dirty="0" err="1">
                <a:solidFill>
                  <a:schemeClr val="tx1"/>
                </a:solidFill>
                <a:effectLst/>
                <a:latin typeface="+mn-lt"/>
                <a:ea typeface="+mn-ea"/>
                <a:cs typeface="+mn-cs"/>
              </a:rPr>
              <a:t>sensors</a:t>
            </a:r>
            <a:r>
              <a:rPr lang="fr-FR" sz="1200" b="0" i="0" kern="1200" dirty="0">
                <a:solidFill>
                  <a:schemeClr val="tx1"/>
                </a:solidFill>
                <a:effectLst/>
                <a:latin typeface="+mn-lt"/>
                <a:ea typeface="+mn-ea"/>
                <a:cs typeface="+mn-cs"/>
              </a:rPr>
              <a:t> are </a:t>
            </a:r>
            <a:r>
              <a:rPr lang="fr-FR" sz="1200" b="0" i="0" kern="1200" dirty="0" err="1">
                <a:solidFill>
                  <a:schemeClr val="tx1"/>
                </a:solidFill>
                <a:effectLst/>
                <a:latin typeface="+mn-lt"/>
                <a:ea typeface="+mn-ea"/>
                <a:cs typeface="+mn-cs"/>
              </a:rPr>
              <a:t>also</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developed</a:t>
            </a:r>
            <a:r>
              <a:rPr lang="fr-FR" sz="1200" b="0" i="0" kern="1200" dirty="0">
                <a:solidFill>
                  <a:schemeClr val="tx1"/>
                </a:solidFill>
                <a:effectLst/>
                <a:latin typeface="+mn-lt"/>
                <a:ea typeface="+mn-ea"/>
                <a:cs typeface="+mn-cs"/>
              </a:rPr>
              <a:t>. In </a:t>
            </a:r>
            <a:r>
              <a:rPr lang="fr-FR" sz="1200" b="0" i="0" kern="1200" dirty="0" err="1">
                <a:solidFill>
                  <a:schemeClr val="tx1"/>
                </a:solidFill>
                <a:effectLst/>
                <a:latin typeface="+mn-lt"/>
                <a:ea typeface="+mn-ea"/>
                <a:cs typeface="+mn-cs"/>
              </a:rPr>
              <a:t>this</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example</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deformable</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polymer</a:t>
            </a:r>
            <a:r>
              <a:rPr lang="fr-FR" sz="1200" b="0" i="0" kern="1200" dirty="0">
                <a:solidFill>
                  <a:schemeClr val="tx1"/>
                </a:solidFill>
                <a:effectLst/>
                <a:latin typeface="+mn-lt"/>
                <a:ea typeface="+mn-ea"/>
                <a:cs typeface="+mn-cs"/>
              </a:rPr>
              <a:t> micro-</a:t>
            </a:r>
            <a:r>
              <a:rPr lang="fr-FR" sz="1200" b="0" i="0" kern="1200" dirty="0" err="1">
                <a:solidFill>
                  <a:schemeClr val="tx1"/>
                </a:solidFill>
                <a:effectLst/>
                <a:latin typeface="+mn-lt"/>
                <a:ea typeface="+mn-ea"/>
                <a:cs typeface="+mn-cs"/>
              </a:rPr>
              <a:t>pillars</a:t>
            </a:r>
            <a:r>
              <a:rPr lang="fr-FR" sz="1200" b="0" i="0" kern="1200" dirty="0">
                <a:solidFill>
                  <a:schemeClr val="tx1"/>
                </a:solidFill>
                <a:effectLst/>
                <a:latin typeface="+mn-lt"/>
                <a:ea typeface="+mn-ea"/>
                <a:cs typeface="+mn-cs"/>
              </a:rPr>
              <a:t> are </a:t>
            </a:r>
            <a:r>
              <a:rPr lang="fr-FR" sz="1200" b="0" i="0" kern="1200" dirty="0" err="1">
                <a:solidFill>
                  <a:schemeClr val="tx1"/>
                </a:solidFill>
                <a:effectLst/>
                <a:latin typeface="+mn-lt"/>
                <a:ea typeface="+mn-ea"/>
                <a:cs typeface="+mn-cs"/>
              </a:rPr>
              <a:t>integrated</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inside</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confining</a:t>
            </a:r>
            <a:r>
              <a:rPr lang="fr-FR" sz="1200" b="0" i="0" kern="1200" dirty="0">
                <a:solidFill>
                  <a:schemeClr val="tx1"/>
                </a:solidFill>
                <a:effectLst/>
                <a:latin typeface="+mn-lt"/>
                <a:ea typeface="+mn-ea"/>
                <a:cs typeface="+mn-cs"/>
              </a:rPr>
              <a:t> micro-</a:t>
            </a:r>
            <a:r>
              <a:rPr lang="fr-FR" sz="1200" b="0" i="0" kern="1200" dirty="0" err="1">
                <a:solidFill>
                  <a:schemeClr val="tx1"/>
                </a:solidFill>
                <a:effectLst/>
                <a:latin typeface="+mn-lt"/>
                <a:ea typeface="+mn-ea"/>
                <a:cs typeface="+mn-cs"/>
              </a:rPr>
              <a:t>channels</a:t>
            </a:r>
            <a:r>
              <a:rPr lang="fr-FR" sz="1200" b="0" i="0" kern="1200" dirty="0">
                <a:solidFill>
                  <a:schemeClr val="tx1"/>
                </a:solidFill>
                <a:effectLst/>
                <a:latin typeface="+mn-lt"/>
                <a:ea typeface="+mn-ea"/>
                <a:cs typeface="+mn-cs"/>
              </a:rPr>
              <a:t> of 6 µm - 12 µm</a:t>
            </a:r>
          </a:p>
          <a:p>
            <a:r>
              <a:rPr lang="fr-FR" sz="1200" b="0" i="0" kern="1200" dirty="0">
                <a:solidFill>
                  <a:schemeClr val="tx1"/>
                </a:solidFill>
                <a:effectLst/>
                <a:latin typeface="+mn-lt"/>
                <a:ea typeface="+mn-ea"/>
                <a:cs typeface="+mn-cs"/>
              </a:rPr>
              <a:t>for </a:t>
            </a:r>
            <a:r>
              <a:rPr lang="fr-FR" sz="1200" b="0" i="0" kern="1200" dirty="0" err="1">
                <a:solidFill>
                  <a:schemeClr val="tx1"/>
                </a:solidFill>
                <a:effectLst/>
                <a:latin typeface="+mn-lt"/>
                <a:ea typeface="+mn-ea"/>
                <a:cs typeface="+mn-cs"/>
              </a:rPr>
              <a:t>detecting</a:t>
            </a:r>
            <a:r>
              <a:rPr lang="fr-FR" sz="1200" b="0" i="0" kern="1200" dirty="0">
                <a:solidFill>
                  <a:schemeClr val="tx1"/>
                </a:solidFill>
                <a:effectLst/>
                <a:latin typeface="+mn-lt"/>
                <a:ea typeface="+mn-ea"/>
                <a:cs typeface="+mn-cs"/>
              </a:rPr>
              <a:t> and </a:t>
            </a:r>
            <a:r>
              <a:rPr lang="fr-FR" sz="1200" b="0" i="0" kern="1200" dirty="0" err="1">
                <a:solidFill>
                  <a:schemeClr val="tx1"/>
                </a:solidFill>
                <a:effectLst/>
                <a:latin typeface="+mn-lt"/>
                <a:ea typeface="+mn-ea"/>
                <a:cs typeface="+mn-cs"/>
              </a:rPr>
              <a:t>quantifying</a:t>
            </a:r>
            <a:r>
              <a:rPr lang="fr-FR" sz="1200" b="0" i="0" kern="1200" dirty="0">
                <a:solidFill>
                  <a:schemeClr val="tx1"/>
                </a:solidFill>
                <a:effectLst/>
                <a:latin typeface="+mn-lt"/>
                <a:ea typeface="+mn-ea"/>
                <a:cs typeface="+mn-cs"/>
              </a:rPr>
              <a:t> the </a:t>
            </a:r>
            <a:r>
              <a:rPr lang="fr-FR" sz="1200" b="0" i="0" kern="1200" dirty="0" err="1">
                <a:solidFill>
                  <a:schemeClr val="tx1"/>
                </a:solidFill>
                <a:effectLst/>
                <a:latin typeface="+mn-lt"/>
                <a:ea typeface="+mn-ea"/>
                <a:cs typeface="+mn-cs"/>
              </a:rPr>
              <a:t>mechanical</a:t>
            </a:r>
            <a:r>
              <a:rPr lang="fr-FR" sz="1200" b="0" i="0" kern="1200" dirty="0">
                <a:solidFill>
                  <a:schemeClr val="tx1"/>
                </a:solidFill>
                <a:effectLst/>
                <a:latin typeface="+mn-lt"/>
                <a:ea typeface="+mn-ea"/>
                <a:cs typeface="+mn-cs"/>
              </a:rPr>
              <a:t> forces </a:t>
            </a:r>
            <a:r>
              <a:rPr lang="fr-FR" sz="1200" b="0" i="0" kern="1200" dirty="0" err="1">
                <a:solidFill>
                  <a:schemeClr val="tx1"/>
                </a:solidFill>
                <a:effectLst/>
                <a:latin typeface="+mn-lt"/>
                <a:ea typeface="+mn-ea"/>
                <a:cs typeface="+mn-cs"/>
              </a:rPr>
              <a:t>exerted</a:t>
            </a:r>
            <a:r>
              <a:rPr lang="fr-FR" sz="1200" b="0" i="0" kern="1200" dirty="0">
                <a:solidFill>
                  <a:schemeClr val="tx1"/>
                </a:solidFill>
                <a:effectLst/>
                <a:latin typeface="+mn-lt"/>
                <a:ea typeface="+mn-ea"/>
                <a:cs typeface="+mn-cs"/>
              </a:rPr>
              <a:t> by immune </a:t>
            </a:r>
            <a:r>
              <a:rPr lang="fr-FR" sz="1200" b="0" i="0" kern="1200" dirty="0" err="1">
                <a:solidFill>
                  <a:schemeClr val="tx1"/>
                </a:solidFill>
                <a:effectLst/>
                <a:latin typeface="+mn-lt"/>
                <a:ea typeface="+mn-ea"/>
                <a:cs typeface="+mn-cs"/>
              </a:rPr>
              <a:t>cells</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when</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migrating</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inside</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these</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confining</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environments</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Through</a:t>
            </a:r>
            <a:r>
              <a:rPr lang="fr-FR" sz="1200" b="0" i="0" kern="1200" dirty="0">
                <a:solidFill>
                  <a:schemeClr val="tx1"/>
                </a:solidFill>
                <a:effectLst/>
                <a:latin typeface="+mn-lt"/>
                <a:ea typeface="+mn-ea"/>
                <a:cs typeface="+mn-cs"/>
              </a:rPr>
              <a:t> the real time </a:t>
            </a:r>
            <a:r>
              <a:rPr lang="fr-FR" sz="1200" b="0" i="0" kern="1200" dirty="0" err="1">
                <a:solidFill>
                  <a:schemeClr val="tx1"/>
                </a:solidFill>
                <a:effectLst/>
                <a:latin typeface="+mn-lt"/>
                <a:ea typeface="+mn-ea"/>
                <a:cs typeface="+mn-cs"/>
              </a:rPr>
              <a:t>optical</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analysis</a:t>
            </a:r>
            <a:r>
              <a:rPr lang="fr-FR" sz="1200" b="0" i="0" kern="1200" dirty="0">
                <a:solidFill>
                  <a:schemeClr val="tx1"/>
                </a:solidFill>
                <a:effectLst/>
                <a:latin typeface="+mn-lt"/>
                <a:ea typeface="+mn-ea"/>
                <a:cs typeface="+mn-cs"/>
              </a:rPr>
              <a:t> of </a:t>
            </a:r>
            <a:r>
              <a:rPr lang="fr-FR" sz="1200" b="0" i="0" kern="1200" dirty="0" err="1">
                <a:solidFill>
                  <a:schemeClr val="tx1"/>
                </a:solidFill>
                <a:effectLst/>
                <a:latin typeface="+mn-lt"/>
                <a:ea typeface="+mn-ea"/>
                <a:cs typeface="+mn-cs"/>
              </a:rPr>
              <a:t>pillar</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displacement</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cell</a:t>
            </a:r>
            <a:r>
              <a:rPr lang="fr-FR" sz="1200" b="0" i="0" kern="1200" dirty="0">
                <a:solidFill>
                  <a:schemeClr val="tx1"/>
                </a:solidFill>
                <a:effectLst/>
                <a:latin typeface="+mn-lt"/>
                <a:ea typeface="+mn-ea"/>
                <a:cs typeface="+mn-cs"/>
              </a:rPr>
              <a:t> forces are </a:t>
            </a:r>
            <a:r>
              <a:rPr lang="fr-FR" sz="1200" b="0" i="0" kern="1200" dirty="0" err="1">
                <a:solidFill>
                  <a:schemeClr val="tx1"/>
                </a:solidFill>
                <a:effectLst/>
                <a:latin typeface="+mn-lt"/>
                <a:ea typeface="+mn-ea"/>
                <a:cs typeface="+mn-cs"/>
              </a:rPr>
              <a:t>quantified</a:t>
            </a:r>
            <a:r>
              <a:rPr lang="fr-FR" sz="1200" b="0" i="0" kern="1200" dirty="0">
                <a:solidFill>
                  <a:schemeClr val="tx1"/>
                </a:solidFill>
                <a:effectLst/>
                <a:latin typeface="+mn-lt"/>
                <a:ea typeface="+mn-ea"/>
                <a:cs typeface="+mn-cs"/>
              </a:rPr>
              <a:t> and the </a:t>
            </a:r>
            <a:r>
              <a:rPr lang="fr-FR" sz="1200" b="0" i="0" kern="1200" dirty="0" err="1">
                <a:solidFill>
                  <a:schemeClr val="tx1"/>
                </a:solidFill>
                <a:effectLst/>
                <a:latin typeface="+mn-lt"/>
                <a:ea typeface="+mn-ea"/>
                <a:cs typeface="+mn-cs"/>
              </a:rPr>
              <a:t>role</a:t>
            </a:r>
            <a:r>
              <a:rPr lang="fr-FR" sz="1200" b="0" i="0" kern="1200" dirty="0">
                <a:solidFill>
                  <a:schemeClr val="tx1"/>
                </a:solidFill>
                <a:effectLst/>
                <a:latin typeface="+mn-lt"/>
                <a:ea typeface="+mn-ea"/>
                <a:cs typeface="+mn-cs"/>
              </a:rPr>
              <a:t> of nucleus in </a:t>
            </a:r>
            <a:r>
              <a:rPr lang="fr-FR" sz="1200" b="0" i="0" kern="1200" dirty="0" err="1">
                <a:solidFill>
                  <a:schemeClr val="tx1"/>
                </a:solidFill>
                <a:effectLst/>
                <a:latin typeface="+mn-lt"/>
                <a:ea typeface="+mn-ea"/>
                <a:cs typeface="+mn-cs"/>
              </a:rPr>
              <a:t>cell</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nanomechanics</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revealed</a:t>
            </a:r>
            <a:r>
              <a:rPr lang="fr-FR" sz="1200" b="0" i="0" kern="1200" dirty="0">
                <a:solidFill>
                  <a:schemeClr val="tx1"/>
                </a:solidFill>
                <a:effectLst/>
                <a:latin typeface="+mn-lt"/>
                <a:ea typeface="+mn-ea"/>
                <a:cs typeface="+mn-cs"/>
              </a:rPr>
              <a:t> in </a:t>
            </a:r>
            <a:r>
              <a:rPr lang="fr-FR" sz="1200" b="0" i="0" kern="1200" dirty="0" err="1">
                <a:solidFill>
                  <a:schemeClr val="tx1"/>
                </a:solidFill>
                <a:effectLst/>
                <a:latin typeface="+mn-lt"/>
                <a:ea typeface="+mn-ea"/>
                <a:cs typeface="+mn-cs"/>
              </a:rPr>
              <a:t>very</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narrow</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highly</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confining</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channels</a:t>
            </a:r>
            <a:r>
              <a:rPr lang="fr-FR" sz="1200" b="0" i="0" kern="1200" dirty="0">
                <a:solidFill>
                  <a:schemeClr val="tx1"/>
                </a:solidFill>
                <a:effectLst/>
                <a:latin typeface="+mn-lt"/>
                <a:ea typeface="+mn-ea"/>
                <a:cs typeface="+mn-cs"/>
              </a:rPr>
              <a:t>.</a:t>
            </a:r>
          </a:p>
          <a:p>
            <a:endParaRPr lang="en-US" dirty="0"/>
          </a:p>
        </p:txBody>
      </p:sp>
      <p:sp>
        <p:nvSpPr>
          <p:cNvPr id="4" name="Espace réservé du numéro de diapositive 3"/>
          <p:cNvSpPr>
            <a:spLocks noGrp="1"/>
          </p:cNvSpPr>
          <p:nvPr>
            <p:ph type="sldNum" sz="quarter" idx="10"/>
          </p:nvPr>
        </p:nvSpPr>
        <p:spPr/>
        <p:txBody>
          <a:bodyPr/>
          <a:lstStyle/>
          <a:p>
            <a:fld id="{7D285335-4B58-BE46-9E4D-FA9DC039E391}" type="slidenum">
              <a:rPr lang="en-US" smtClean="0"/>
              <a:t>7</a:t>
            </a:fld>
            <a:endParaRPr lang="en-US"/>
          </a:p>
        </p:txBody>
      </p:sp>
    </p:spTree>
    <p:extLst>
      <p:ext uri="{BB962C8B-B14F-4D97-AF65-F5344CB8AC3E}">
        <p14:creationId xmlns:p14="http://schemas.microsoft.com/office/powerpoint/2010/main" val="3807164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Measurement made after 15 incubation days for electrical maturity  on primary cells</a:t>
            </a:r>
          </a:p>
          <a:p>
            <a:r>
              <a:rPr lang="en-US" dirty="0"/>
              <a:t>Commercial planar electrodes (MEA) : S/N around 10 =&gt; 2 decades improvement with NW</a:t>
            </a:r>
          </a:p>
          <a:p>
            <a:r>
              <a:rPr lang="en-US" dirty="0"/>
              <a:t>3 um height with a 200nm diameter</a:t>
            </a:r>
          </a:p>
        </p:txBody>
      </p:sp>
      <p:sp>
        <p:nvSpPr>
          <p:cNvPr id="4" name="Espace réservé du numéro de diapositive 3"/>
          <p:cNvSpPr>
            <a:spLocks noGrp="1"/>
          </p:cNvSpPr>
          <p:nvPr>
            <p:ph type="sldNum" sz="quarter" idx="10"/>
          </p:nvPr>
        </p:nvSpPr>
        <p:spPr/>
        <p:txBody>
          <a:bodyPr/>
          <a:lstStyle/>
          <a:p>
            <a:fld id="{7D285335-4B58-BE46-9E4D-FA9DC039E391}" type="slidenum">
              <a:rPr lang="en-US" smtClean="0"/>
              <a:t>8</a:t>
            </a:fld>
            <a:endParaRPr lang="en-US"/>
          </a:p>
        </p:txBody>
      </p:sp>
    </p:spTree>
    <p:extLst>
      <p:ext uri="{BB962C8B-B14F-4D97-AF65-F5344CB8AC3E}">
        <p14:creationId xmlns:p14="http://schemas.microsoft.com/office/powerpoint/2010/main" val="1975401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Two examples of in vitro </a:t>
            </a:r>
            <a:r>
              <a:rPr lang="en-US" dirty="0" err="1"/>
              <a:t>biophotonic</a:t>
            </a:r>
            <a:r>
              <a:rPr lang="en-US" dirty="0"/>
              <a:t> sensing , one i</a:t>
            </a:r>
            <a:r>
              <a:rPr lang="en-US" b="1" dirty="0"/>
              <a:t>s a biosensors that takes advantage of nanofluidic confinement to increase the sensor selectivity down to one base pair on a short (20bp) oligonucleotide for cancer application. </a:t>
            </a:r>
            <a:endParaRPr lang="en-US" dirty="0"/>
          </a:p>
          <a:p>
            <a:r>
              <a:rPr lang="en-US" strike="sngStrike" dirty="0"/>
              <a:t>requiring a bio-functionalization to obtain the required selectivity in single nucleotide difference discrimination, in a highly challenging cancer problematic ,</a:t>
            </a:r>
            <a:r>
              <a:rPr lang="en-US" dirty="0"/>
              <a:t> </a:t>
            </a:r>
            <a:r>
              <a:rPr lang="en-US" u="sng" dirty="0"/>
              <a:t>defined</a:t>
            </a:r>
            <a:r>
              <a:rPr lang="en-US" dirty="0"/>
              <a:t> sensing is obtained with large optical and expensive lab </a:t>
            </a:r>
            <a:r>
              <a:rPr lang="en-US" dirty="0" err="1"/>
              <a:t>equipments</a:t>
            </a:r>
            <a:r>
              <a:rPr lang="en-US" dirty="0"/>
              <a:t>; whereas the second ex. deals with the </a:t>
            </a:r>
            <a:r>
              <a:rPr lang="en-US" b="1" dirty="0"/>
              <a:t>miniaturization of an optical sensing technique </a:t>
            </a:r>
            <a:r>
              <a:rPr lang="en-US" dirty="0"/>
              <a:t>based on a feedback interferometry sensor enabling flow velocity quantification in blood for instance, with a high degree of miniaturization due to the suppression of the macro-optics, </a:t>
            </a:r>
            <a:r>
              <a:rPr lang="en-US" b="1" dirty="0"/>
              <a:t>and therefore low cost</a:t>
            </a:r>
          </a:p>
          <a:p>
            <a:r>
              <a:rPr lang="en-US" b="1" dirty="0"/>
              <a:t>Results as good as with macro and bulk optics</a:t>
            </a:r>
          </a:p>
          <a:p>
            <a:r>
              <a:rPr lang="en-US" b="1" dirty="0"/>
              <a:t>This study is at the in vitro stage for now</a:t>
            </a:r>
          </a:p>
          <a:p>
            <a:endParaRPr lang="en-US" dirty="0"/>
          </a:p>
          <a:p>
            <a:r>
              <a:rPr lang="en-US" dirty="0"/>
              <a:t>in movement =&gt; </a:t>
            </a:r>
            <a:r>
              <a:rPr lang="en-US" dirty="0" err="1"/>
              <a:t>Dopler</a:t>
            </a:r>
            <a:r>
              <a:rPr lang="en-US" dirty="0"/>
              <a:t> effect ; non invasive, label free; auto aligned (source and detector are the same), portable ; non intrusive, fast, accurate (optic) ; simple and robust</a:t>
            </a:r>
          </a:p>
        </p:txBody>
      </p:sp>
      <p:sp>
        <p:nvSpPr>
          <p:cNvPr id="4" name="Espace réservé du numéro de diapositive 3"/>
          <p:cNvSpPr>
            <a:spLocks noGrp="1"/>
          </p:cNvSpPr>
          <p:nvPr>
            <p:ph type="sldNum" sz="quarter" idx="10"/>
          </p:nvPr>
        </p:nvSpPr>
        <p:spPr/>
        <p:txBody>
          <a:bodyPr/>
          <a:lstStyle/>
          <a:p>
            <a:fld id="{7D285335-4B58-BE46-9E4D-FA9DC039E391}" type="slidenum">
              <a:rPr lang="en-US" smtClean="0"/>
              <a:t>9</a:t>
            </a:fld>
            <a:endParaRPr lang="en-US"/>
          </a:p>
        </p:txBody>
      </p:sp>
    </p:spTree>
    <p:extLst>
      <p:ext uri="{BB962C8B-B14F-4D97-AF65-F5344CB8AC3E}">
        <p14:creationId xmlns:p14="http://schemas.microsoft.com/office/powerpoint/2010/main" val="295710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742950" y="2130426"/>
            <a:ext cx="8420100" cy="1470025"/>
          </a:xfrm>
        </p:spPr>
        <p:txBody>
          <a:bodyPr/>
          <a:lstStyle>
            <a:lvl1pPr>
              <a:defRPr>
                <a:solidFill>
                  <a:schemeClr val="bg1"/>
                </a:solidFill>
                <a:latin typeface="Arial"/>
                <a:cs typeface="Arial"/>
              </a:defRPr>
            </a:lvl1pPr>
          </a:lstStyle>
          <a:p>
            <a:r>
              <a:rPr lang="fr-FR" dirty="0"/>
              <a:t>Cliquez et modifiez le titre</a:t>
            </a:r>
          </a:p>
        </p:txBody>
      </p:sp>
      <p:sp>
        <p:nvSpPr>
          <p:cNvPr id="3" name="Sous-titr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Tree>
    <p:extLst>
      <p:ext uri="{BB962C8B-B14F-4D97-AF65-F5344CB8AC3E}">
        <p14:creationId xmlns:p14="http://schemas.microsoft.com/office/powerpoint/2010/main" val="2124101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742950" y="2130426"/>
            <a:ext cx="8420100" cy="1470025"/>
          </a:xfrm>
        </p:spPr>
        <p:txBody>
          <a:bodyPr/>
          <a:lstStyle/>
          <a:p>
            <a:r>
              <a:rPr lang="fr-FR"/>
              <a:t>Cliquez et modifiez le titre</a:t>
            </a:r>
          </a:p>
        </p:txBody>
      </p:sp>
      <p:sp>
        <p:nvSpPr>
          <p:cNvPr id="3" name="Sous-titr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4B4DED90-AF21-A541-B11B-223981ADD0E3}" type="datetimeFigureOut">
              <a:rPr lang="fr-FR" smtClean="0"/>
              <a:t>19/06/2018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4FC2394-75B4-5541-BC1B-10C841400B77}" type="slidenum">
              <a:rPr lang="fr-FR" smtClean="0"/>
              <a:t>‹N°›</a:t>
            </a:fld>
            <a:endParaRPr lang="fr-FR"/>
          </a:p>
        </p:txBody>
      </p:sp>
    </p:spTree>
    <p:extLst>
      <p:ext uri="{BB962C8B-B14F-4D97-AF65-F5344CB8AC3E}">
        <p14:creationId xmlns:p14="http://schemas.microsoft.com/office/powerpoint/2010/main" val="564070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4B4DED90-AF21-A541-B11B-223981ADD0E3}" type="datetimeFigureOut">
              <a:rPr lang="fr-FR" smtClean="0"/>
              <a:t>19/06/2018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4FC2394-75B4-5541-BC1B-10C841400B77}" type="slidenum">
              <a:rPr lang="fr-FR" smtClean="0"/>
              <a:t>‹N°›</a:t>
            </a:fld>
            <a:endParaRPr lang="fr-FR"/>
          </a:p>
        </p:txBody>
      </p:sp>
    </p:spTree>
    <p:extLst>
      <p:ext uri="{BB962C8B-B14F-4D97-AF65-F5344CB8AC3E}">
        <p14:creationId xmlns:p14="http://schemas.microsoft.com/office/powerpoint/2010/main" val="3989861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B54211-CEB2-0949-A8E4-26999D30D7D8}" type="datetimeFigureOut">
              <a:rPr lang="fr-FR" smtClean="0"/>
              <a:t>19/06/2018</a:t>
            </a:fld>
            <a:endParaRPr lang="fr-FR"/>
          </a:p>
        </p:txBody>
      </p:sp>
      <p:sp>
        <p:nvSpPr>
          <p:cNvPr id="5" name="Espace réservé du pied de page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0F0DC5-1531-2642-8E67-6B84FCEAAEE8}" type="slidenum">
              <a:rPr lang="fr-FR" smtClean="0"/>
              <a:t>‹N°›</a:t>
            </a:fld>
            <a:endParaRPr lang="fr-FR"/>
          </a:p>
        </p:txBody>
      </p:sp>
      <p:sp>
        <p:nvSpPr>
          <p:cNvPr id="19" name="Espace réservé de la date 3"/>
          <p:cNvSpPr txBox="1">
            <a:spLocks/>
          </p:cNvSpPr>
          <p:nvPr userDrawn="1"/>
        </p:nvSpPr>
        <p:spPr>
          <a:xfrm>
            <a:off x="495300" y="6356351"/>
            <a:ext cx="2311400" cy="365125"/>
          </a:xfrm>
          <a:prstGeom prst="rect">
            <a:avLst/>
          </a:prstGeom>
        </p:spPr>
        <p:txBody>
          <a:bodyPr vert="horz" lIns="91440" tIns="45720" rIns="91440" bIns="45720" rtlCol="0" anchor="ctr"/>
          <a:lstStyle>
            <a:defPPr>
              <a:defRPr lang="fr-FR"/>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A062445-856B-A84E-958C-FB8B65D16AE1}" type="datetimeFigureOut">
              <a:rPr lang="fr-FR" smtClean="0"/>
              <a:pPr/>
              <a:t>19/06/2018</a:t>
            </a:fld>
            <a:endParaRPr lang="fr-FR"/>
          </a:p>
        </p:txBody>
      </p:sp>
      <p:sp>
        <p:nvSpPr>
          <p:cNvPr id="20" name="Espace réservé du numéro de diapositive 5"/>
          <p:cNvSpPr txBox="1">
            <a:spLocks/>
          </p:cNvSpPr>
          <p:nvPr userDrawn="1"/>
        </p:nvSpPr>
        <p:spPr>
          <a:xfrm>
            <a:off x="7099300" y="6356351"/>
            <a:ext cx="2311400" cy="365125"/>
          </a:xfrm>
          <a:prstGeom prst="rect">
            <a:avLst/>
          </a:prstGeom>
        </p:spPr>
        <p:txBody>
          <a:bodyPr vert="horz" lIns="91440" tIns="45720" rIns="91440" bIns="45720" rtlCol="0" anchor="ctr"/>
          <a:lstStyle>
            <a:defPPr>
              <a:defRPr lang="fr-FR"/>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49BDE60-03CF-A443-B100-7E85D2A9C371}" type="slidenum">
              <a:rPr lang="fr-FR" smtClean="0"/>
              <a:pPr/>
              <a:t>‹N°›</a:t>
            </a:fld>
            <a:endParaRPr lang="fr-FR"/>
          </a:p>
        </p:txBody>
      </p:sp>
      <p:sp>
        <p:nvSpPr>
          <p:cNvPr id="21" name="Rectangle 20"/>
          <p:cNvSpPr/>
          <p:nvPr userDrawn="1"/>
        </p:nvSpPr>
        <p:spPr>
          <a:xfrm>
            <a:off x="-7358" y="6356350"/>
            <a:ext cx="9913358" cy="501651"/>
          </a:xfrm>
          <a:prstGeom prst="rect">
            <a:avLst/>
          </a:prstGeom>
          <a:solidFill>
            <a:srgbClr val="EE741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r>
              <a:rPr lang="fr-FR" sz="900" dirty="0">
                <a:solidFill>
                  <a:srgbClr val="00BAD7"/>
                </a:solidFill>
                <a:latin typeface="Avenir Light"/>
                <a:cs typeface="Avenir Light"/>
              </a:rPr>
              <a:t>	</a:t>
            </a:r>
            <a:endParaRPr lang="fr-FR" sz="900" dirty="0">
              <a:latin typeface="Avenir Light"/>
              <a:cs typeface="Avenir Light"/>
            </a:endParaRPr>
          </a:p>
        </p:txBody>
      </p:sp>
      <p:sp>
        <p:nvSpPr>
          <p:cNvPr id="22" name="Rectangle 21"/>
          <p:cNvSpPr/>
          <p:nvPr userDrawn="1"/>
        </p:nvSpPr>
        <p:spPr>
          <a:xfrm>
            <a:off x="1" y="1763045"/>
            <a:ext cx="9906000" cy="1918949"/>
          </a:xfrm>
          <a:prstGeom prst="rect">
            <a:avLst/>
          </a:prstGeom>
          <a:solidFill>
            <a:srgbClr val="001A3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3" name="Image 22" descr="CNRSfilaire-Mono-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175" y="6383175"/>
            <a:ext cx="432000" cy="432000"/>
          </a:xfrm>
          <a:prstGeom prst="rect">
            <a:avLst/>
          </a:prstGeom>
        </p:spPr>
      </p:pic>
      <p:pic>
        <p:nvPicPr>
          <p:cNvPr id="24" name="Image 23" descr="alveoles_clair.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0800000">
            <a:off x="5458914" y="1903417"/>
            <a:ext cx="4877769" cy="3791873"/>
          </a:xfrm>
          <a:prstGeom prst="rect">
            <a:avLst/>
          </a:prstGeom>
        </p:spPr>
      </p:pic>
      <p:pic>
        <p:nvPicPr>
          <p:cNvPr id="25" name="Image 24" descr="Logo-LAAS50ansBLANC.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99900" y="6371834"/>
            <a:ext cx="742796" cy="467999"/>
          </a:xfrm>
          <a:prstGeom prst="rect">
            <a:avLst/>
          </a:prstGeom>
        </p:spPr>
      </p:pic>
      <p:pic>
        <p:nvPicPr>
          <p:cNvPr id="26" name="Image 25" descr="LAASRTDays.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4756" y="257428"/>
            <a:ext cx="3664208" cy="676990"/>
          </a:xfrm>
          <a:prstGeom prst="rect">
            <a:avLst/>
          </a:prstGeom>
        </p:spPr>
      </p:pic>
      <p:pic>
        <p:nvPicPr>
          <p:cNvPr id="27" name="Image 26" descr="DAYS.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683736" y="0"/>
            <a:ext cx="1121664" cy="789432"/>
          </a:xfrm>
          <a:prstGeom prst="rect">
            <a:avLst/>
          </a:prstGeom>
        </p:spPr>
      </p:pic>
      <p:pic>
        <p:nvPicPr>
          <p:cNvPr id="28" name="Image 27" descr="LAAS-2016-blanc.pn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4477" y="6420947"/>
            <a:ext cx="722698" cy="366265"/>
          </a:xfrm>
          <a:prstGeom prst="rect">
            <a:avLst/>
          </a:prstGeom>
        </p:spPr>
      </p:pic>
      <p:sp>
        <p:nvSpPr>
          <p:cNvPr id="29" name="Rectangle 28"/>
          <p:cNvSpPr/>
          <p:nvPr userDrawn="1"/>
        </p:nvSpPr>
        <p:spPr>
          <a:xfrm>
            <a:off x="4423188" y="3616474"/>
            <a:ext cx="5482813" cy="182880"/>
          </a:xfrm>
          <a:prstGeom prst="rect">
            <a:avLst/>
          </a:prstGeom>
          <a:solidFill>
            <a:srgbClr val="EE741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835046405"/>
      </p:ext>
    </p:extLst>
  </p:cSld>
  <p:clrMap bg1="lt1" tx1="dk1" bg2="lt2" tx2="dk2" accent1="accent1" accent2="accent2" accent3="accent3" accent4="accent4" accent5="accent5" accent6="accent6" hlink="hlink" folHlink="folHlink"/>
  <p:sldLayoutIdLst>
    <p:sldLayoutId id="214748364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7358" y="2525"/>
            <a:ext cx="9987628" cy="861543"/>
          </a:xfrm>
          <a:prstGeom prst="rect">
            <a:avLst/>
          </a:prstGeom>
          <a:solidFill>
            <a:srgbClr val="EE74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n>
                <a:noFill/>
              </a:ln>
            </a:endParaRPr>
          </a:p>
          <a:p>
            <a:pPr algn="ctr"/>
            <a:endParaRPr lang="fr-FR" dirty="0">
              <a:ln>
                <a:noFill/>
              </a:ln>
            </a:endParaRPr>
          </a:p>
        </p:txBody>
      </p:sp>
      <p:sp>
        <p:nvSpPr>
          <p:cNvPr id="2" name="Espace réservé du titre 1"/>
          <p:cNvSpPr>
            <a:spLocks noGrp="1"/>
          </p:cNvSpPr>
          <p:nvPr>
            <p:ph type="title"/>
          </p:nvPr>
        </p:nvSpPr>
        <p:spPr>
          <a:xfrm>
            <a:off x="1563688" y="92076"/>
            <a:ext cx="8208536" cy="638174"/>
          </a:xfrm>
          <a:prstGeom prst="rect">
            <a:avLst/>
          </a:prstGeom>
          <a:solidFill>
            <a:schemeClr val="bg1"/>
          </a:solidFill>
          <a:effectLst>
            <a:outerShdw blurRad="50800" dist="38100" dir="2700000" algn="tl" rotWithShape="0">
              <a:prstClr val="black">
                <a:alpha val="40000"/>
              </a:prstClr>
            </a:outerShdw>
          </a:effectLst>
        </p:spPr>
        <p:txBody>
          <a:bodyPr vert="horz" lIns="91440" tIns="45720" rIns="91440" bIns="45720" rtlCol="0" anchor="ctr">
            <a:normAutofit/>
          </a:bodyPr>
          <a:lstStyle/>
          <a:p>
            <a:r>
              <a:rPr lang="fr-FR" dirty="0"/>
              <a:t>Cliquez et modifiez le titre</a:t>
            </a:r>
          </a:p>
        </p:txBody>
      </p:sp>
      <p:sp>
        <p:nvSpPr>
          <p:cNvPr id="3" name="Espace réservé du texte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4DED90-AF21-A541-B11B-223981ADD0E3}" type="datetimeFigureOut">
              <a:rPr lang="fr-FR" smtClean="0"/>
              <a:t>19/06/2018</a:t>
            </a:fld>
            <a:endParaRPr lang="fr-FR"/>
          </a:p>
        </p:txBody>
      </p:sp>
      <p:sp>
        <p:nvSpPr>
          <p:cNvPr id="5" name="Espace réservé du pied de page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FC2394-75B4-5541-BC1B-10C841400B77}" type="slidenum">
              <a:rPr lang="fr-FR" smtClean="0"/>
              <a:t>‹N°›</a:t>
            </a:fld>
            <a:endParaRPr lang="fr-FR"/>
          </a:p>
        </p:txBody>
      </p:sp>
      <p:sp>
        <p:nvSpPr>
          <p:cNvPr id="8" name="Espace réservé de la date 3"/>
          <p:cNvSpPr txBox="1">
            <a:spLocks/>
          </p:cNvSpPr>
          <p:nvPr userDrawn="1"/>
        </p:nvSpPr>
        <p:spPr>
          <a:xfrm>
            <a:off x="495300" y="6356350"/>
            <a:ext cx="2311400" cy="365125"/>
          </a:xfrm>
          <a:prstGeom prst="rect">
            <a:avLst/>
          </a:prstGeom>
        </p:spPr>
        <p:txBody>
          <a:bodyPr vert="horz" lIns="91440" tIns="45720" rIns="91440" bIns="45720" rtlCol="0" anchor="ctr"/>
          <a:lstStyle>
            <a:defPPr>
              <a:defRPr lang="fr-FR"/>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252402F-3783-B346-9F30-8723F3E340D7}" type="datetimeFigureOut">
              <a:rPr lang="fr-FR" smtClean="0"/>
              <a:pPr/>
              <a:t>19/06/2018</a:t>
            </a:fld>
            <a:endParaRPr lang="fr-FR"/>
          </a:p>
        </p:txBody>
      </p:sp>
      <p:sp>
        <p:nvSpPr>
          <p:cNvPr id="9" name="Espace réservé du numéro de diapositive 5"/>
          <p:cNvSpPr txBox="1">
            <a:spLocks/>
          </p:cNvSpPr>
          <p:nvPr userDrawn="1"/>
        </p:nvSpPr>
        <p:spPr>
          <a:xfrm>
            <a:off x="7099300" y="6356350"/>
            <a:ext cx="2311400" cy="365125"/>
          </a:xfrm>
          <a:prstGeom prst="rect">
            <a:avLst/>
          </a:prstGeom>
        </p:spPr>
        <p:txBody>
          <a:bodyPr vert="horz" lIns="91440" tIns="45720" rIns="91440" bIns="45720" rtlCol="0" anchor="ctr"/>
          <a:lstStyle>
            <a:defPPr>
              <a:defRPr lang="fr-FR"/>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77DEA2-6D6B-8741-AE75-54EE5074C07D}" type="slidenum">
              <a:rPr lang="fr-FR" smtClean="0"/>
              <a:pPr/>
              <a:t>‹N°›</a:t>
            </a:fld>
            <a:endParaRPr lang="fr-FR"/>
          </a:p>
        </p:txBody>
      </p:sp>
      <p:sp>
        <p:nvSpPr>
          <p:cNvPr id="11" name="Espace réservé de la date 3"/>
          <p:cNvSpPr txBox="1">
            <a:spLocks/>
          </p:cNvSpPr>
          <p:nvPr userDrawn="1"/>
        </p:nvSpPr>
        <p:spPr>
          <a:xfrm>
            <a:off x="495300" y="6356351"/>
            <a:ext cx="2311400" cy="365125"/>
          </a:xfrm>
          <a:prstGeom prst="rect">
            <a:avLst/>
          </a:prstGeom>
        </p:spPr>
        <p:txBody>
          <a:bodyPr vert="horz" lIns="91440" tIns="45720" rIns="91440" bIns="45720" rtlCol="0" anchor="ctr"/>
          <a:lstStyle>
            <a:defPPr>
              <a:defRPr lang="fr-FR"/>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926037-DE8D-DD4E-A77E-C5BE3B5C831C}" type="datetimeFigureOut">
              <a:rPr lang="fr-FR" smtClean="0"/>
              <a:pPr/>
              <a:t>19/06/2018</a:t>
            </a:fld>
            <a:endParaRPr lang="fr-FR"/>
          </a:p>
        </p:txBody>
      </p:sp>
      <p:sp>
        <p:nvSpPr>
          <p:cNvPr id="12" name="Espace réservé du numéro de diapositive 5"/>
          <p:cNvSpPr txBox="1">
            <a:spLocks/>
          </p:cNvSpPr>
          <p:nvPr userDrawn="1"/>
        </p:nvSpPr>
        <p:spPr>
          <a:xfrm>
            <a:off x="7099300" y="6356351"/>
            <a:ext cx="2311400" cy="365125"/>
          </a:xfrm>
          <a:prstGeom prst="rect">
            <a:avLst/>
          </a:prstGeom>
        </p:spPr>
        <p:txBody>
          <a:bodyPr vert="horz" lIns="91440" tIns="45720" rIns="91440" bIns="45720" rtlCol="0" anchor="ctr"/>
          <a:lstStyle>
            <a:defPPr>
              <a:defRPr lang="fr-FR"/>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C903B57-454D-0C4C-8E06-5C7FC8D793F7}" type="slidenum">
              <a:rPr lang="fr-FR" smtClean="0"/>
              <a:pPr/>
              <a:t>‹N°›</a:t>
            </a:fld>
            <a:endParaRPr lang="fr-FR"/>
          </a:p>
        </p:txBody>
      </p:sp>
      <p:sp>
        <p:nvSpPr>
          <p:cNvPr id="13" name="Rectangle 12"/>
          <p:cNvSpPr/>
          <p:nvPr userDrawn="1"/>
        </p:nvSpPr>
        <p:spPr>
          <a:xfrm>
            <a:off x="-7358" y="6304361"/>
            <a:ext cx="9913358" cy="501651"/>
          </a:xfrm>
          <a:prstGeom prst="rect">
            <a:avLst/>
          </a:prstGeom>
          <a:solidFill>
            <a:srgbClr val="001A3A"/>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fr-FR" sz="1000" dirty="0">
                <a:solidFill>
                  <a:schemeClr val="bg1"/>
                </a:solidFill>
                <a:latin typeface="Avenir Medium"/>
                <a:cs typeface="Avenir Medium"/>
              </a:rPr>
              <a:t>LAAS-CNRS</a:t>
            </a:r>
            <a:br>
              <a:rPr lang="fr-FR" sz="900" dirty="0">
                <a:solidFill>
                  <a:srgbClr val="00BAD7"/>
                </a:solidFill>
                <a:latin typeface="Avenir Light"/>
                <a:cs typeface="Avenir Light"/>
              </a:rPr>
            </a:br>
            <a:r>
              <a:rPr lang="fr-FR" sz="900" dirty="0">
                <a:solidFill>
                  <a:srgbClr val="EE741B"/>
                </a:solidFill>
                <a:latin typeface="Avenir Light"/>
                <a:cs typeface="Avenir Light"/>
              </a:rPr>
              <a:t>/</a:t>
            </a:r>
            <a:r>
              <a:rPr lang="fr-FR" sz="900" dirty="0">
                <a:latin typeface="Avenir Light"/>
                <a:cs typeface="Avenir Light"/>
              </a:rPr>
              <a:t> Laboratoire d’analyse et d’architecture des systèmes du CNRS</a:t>
            </a:r>
          </a:p>
        </p:txBody>
      </p:sp>
      <p:sp>
        <p:nvSpPr>
          <p:cNvPr id="14" name="Rectangle 13"/>
          <p:cNvSpPr/>
          <p:nvPr userDrawn="1"/>
        </p:nvSpPr>
        <p:spPr>
          <a:xfrm>
            <a:off x="4415874" y="6675120"/>
            <a:ext cx="5547452" cy="182880"/>
          </a:xfrm>
          <a:prstGeom prst="rect">
            <a:avLst/>
          </a:prstGeom>
          <a:solidFill>
            <a:srgbClr val="EE74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Espace réservé du numéro de diapositive 5"/>
          <p:cNvSpPr txBox="1">
            <a:spLocks/>
          </p:cNvSpPr>
          <p:nvPr userDrawn="1"/>
        </p:nvSpPr>
        <p:spPr>
          <a:xfrm>
            <a:off x="7460824" y="6440887"/>
            <a:ext cx="2311400"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C903B57-454D-0C4C-8E06-5C7FC8D793F7}" type="slidenum">
              <a:rPr lang="fr-FR" sz="1200" smtClean="0">
                <a:solidFill>
                  <a:schemeClr val="bg1">
                    <a:lumMod val="75000"/>
                  </a:schemeClr>
                </a:solidFill>
                <a:latin typeface="Avenir Light"/>
                <a:cs typeface="Avenir Light"/>
              </a:rPr>
              <a:pPr algn="r"/>
              <a:t>‹N°›</a:t>
            </a:fld>
            <a:endParaRPr lang="fr-FR" sz="1200" dirty="0">
              <a:solidFill>
                <a:schemeClr val="bg1">
                  <a:lumMod val="75000"/>
                </a:schemeClr>
              </a:solidFill>
              <a:latin typeface="Avenir Light"/>
              <a:cs typeface="Avenir Light"/>
            </a:endParaRPr>
          </a:p>
        </p:txBody>
      </p:sp>
      <p:pic>
        <p:nvPicPr>
          <p:cNvPr id="16" name="Image 15" descr="logo LAAS RT Days.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58" y="-4313"/>
            <a:ext cx="1445268" cy="880710"/>
          </a:xfrm>
          <a:prstGeom prst="rect">
            <a:avLst/>
          </a:prstGeom>
        </p:spPr>
      </p:pic>
    </p:spTree>
    <p:extLst>
      <p:ext uri="{BB962C8B-B14F-4D97-AF65-F5344CB8AC3E}">
        <p14:creationId xmlns:p14="http://schemas.microsoft.com/office/powerpoint/2010/main" val="3482671370"/>
      </p:ext>
    </p:extLst>
  </p:cSld>
  <p:clrMap bg1="lt1" tx1="dk1" bg2="lt2" tx2="dk2" accent1="accent1" accent2="accent2" accent3="accent3" accent4="accent4" accent5="accent5" accent6="accent6" hlink="hlink" folHlink="folHlink"/>
  <p:sldLayoutIdLst>
    <p:sldLayoutId id="2147483651" r:id="rId1"/>
    <p:sldLayoutId id="2147483652" r:id="rId2"/>
  </p:sldLayoutIdLst>
  <p:txStyles>
    <p:titleStyle>
      <a:lvl1pPr algn="ctr" defTabSz="457200" rtl="0" eaLnBrk="1" latinLnBrk="0" hangingPunct="1">
        <a:spcBef>
          <a:spcPct val="0"/>
        </a:spcBef>
        <a:buNone/>
        <a:defRPr sz="4400" kern="1200">
          <a:solidFill>
            <a:srgbClr val="001A3A"/>
          </a:solidFill>
          <a:latin typeface="Arial"/>
          <a:ea typeface="+mj-ea"/>
          <a:cs typeface="Arial"/>
        </a:defRPr>
      </a:lvl1pPr>
    </p:titleStyle>
    <p:bodyStyle>
      <a:lvl1pPr marL="342900" indent="-342900" algn="l" defTabSz="457200" rtl="0" eaLnBrk="1" latinLnBrk="0" hangingPunct="1">
        <a:spcBef>
          <a:spcPct val="20000"/>
        </a:spcBef>
        <a:buClr>
          <a:srgbClr val="EE741B"/>
        </a:buClr>
        <a:buFont typeface="Lucida Grande"/>
        <a:buChar char="&gt;"/>
        <a:defRPr sz="3200" kern="1200">
          <a:solidFill>
            <a:srgbClr val="001A3A"/>
          </a:solidFill>
          <a:latin typeface="Arial"/>
          <a:ea typeface="+mn-ea"/>
          <a:cs typeface="Arial"/>
        </a:defRPr>
      </a:lvl1pPr>
      <a:lvl2pPr marL="742950" indent="-285750" algn="l" defTabSz="457200" rtl="0" eaLnBrk="1" latinLnBrk="0" hangingPunct="1">
        <a:spcBef>
          <a:spcPct val="20000"/>
        </a:spcBef>
        <a:buClr>
          <a:srgbClr val="EE741B"/>
        </a:buClr>
        <a:buFont typeface="Wingdings" charset="2"/>
        <a:buChar char="§"/>
        <a:defRPr sz="2800" kern="1200">
          <a:solidFill>
            <a:srgbClr val="001A3A"/>
          </a:solidFill>
          <a:latin typeface="Arial"/>
          <a:ea typeface="+mn-ea"/>
          <a:cs typeface="Arial"/>
        </a:defRPr>
      </a:lvl2pPr>
      <a:lvl3pPr marL="1143000" indent="-228600" algn="l" defTabSz="457200" rtl="0" eaLnBrk="1" latinLnBrk="0" hangingPunct="1">
        <a:spcBef>
          <a:spcPct val="20000"/>
        </a:spcBef>
        <a:buClr>
          <a:srgbClr val="EE741B"/>
        </a:buClr>
        <a:buFont typeface="Arial"/>
        <a:buChar char="•"/>
        <a:defRPr sz="2400" kern="1200">
          <a:solidFill>
            <a:srgbClr val="7F7F7F"/>
          </a:solidFill>
          <a:latin typeface="Arial"/>
          <a:ea typeface="+mn-ea"/>
          <a:cs typeface="Arial"/>
        </a:defRPr>
      </a:lvl3pPr>
      <a:lvl4pPr marL="1600200" indent="-228600" algn="l" defTabSz="457200" rtl="0" eaLnBrk="1" latinLnBrk="0" hangingPunct="1">
        <a:spcBef>
          <a:spcPct val="20000"/>
        </a:spcBef>
        <a:buClr>
          <a:srgbClr val="00BAD7"/>
        </a:buClr>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Clr>
          <a:srgbClr val="FF2E45"/>
        </a:buClr>
        <a:buFont typeface="Lucida Grande"/>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2.jpeg"/><Relationship Id="rId5" Type="http://schemas.openxmlformats.org/officeDocument/2006/relationships/chart" Target="../charts/chart3.xml"/><Relationship Id="rId4" Type="http://schemas.openxmlformats.org/officeDocument/2006/relationships/image" Target="../media/image41.jp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53.tiff"/><Relationship Id="rId3" Type="http://schemas.openxmlformats.org/officeDocument/2006/relationships/image" Target="../media/image49.png"/><Relationship Id="rId7" Type="http://schemas.microsoft.com/office/2007/relationships/hdphoto" Target="../media/hdphoto2.wdp"/><Relationship Id="rId12" Type="http://schemas.openxmlformats.org/officeDocument/2006/relationships/image" Target="../media/image56.tiff"/><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52.png"/><Relationship Id="rId11" Type="http://schemas.openxmlformats.org/officeDocument/2006/relationships/image" Target="../media/image55.png"/><Relationship Id="rId5" Type="http://schemas.openxmlformats.org/officeDocument/2006/relationships/image" Target="../media/image51.png"/><Relationship Id="rId10" Type="http://schemas.openxmlformats.org/officeDocument/2006/relationships/image" Target="../media/image54.jpeg"/><Relationship Id="rId4" Type="http://schemas.openxmlformats.org/officeDocument/2006/relationships/image" Target="../media/image50.png"/><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8.tiff"/><Relationship Id="rId7" Type="http://schemas.openxmlformats.org/officeDocument/2006/relationships/image" Target="../media/image62.tiff"/><Relationship Id="rId2" Type="http://schemas.openxmlformats.org/officeDocument/2006/relationships/image" Target="../media/image57.tiff"/><Relationship Id="rId1" Type="http://schemas.openxmlformats.org/officeDocument/2006/relationships/slideLayout" Target="../slideLayouts/slideLayout3.xml"/><Relationship Id="rId6" Type="http://schemas.openxmlformats.org/officeDocument/2006/relationships/image" Target="../media/image61.jpg"/><Relationship Id="rId5" Type="http://schemas.openxmlformats.org/officeDocument/2006/relationships/image" Target="../media/image60.tiff"/><Relationship Id="rId4" Type="http://schemas.openxmlformats.org/officeDocument/2006/relationships/image" Target="../media/image59.tiff"/></Relationships>
</file>

<file path=ppt/slides/_rels/slide2.xml.rels><?xml version="1.0" encoding="UTF-8" standalone="yes"?>
<Relationships xmlns="http://schemas.openxmlformats.org/package/2006/relationships"><Relationship Id="rId3" Type="http://schemas.openxmlformats.org/officeDocument/2006/relationships/image" Target="../media/image8.tiff"/><Relationship Id="rId7" Type="http://schemas.openxmlformats.org/officeDocument/2006/relationships/image" Target="../media/image12.tiff"/><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1.tiff"/><Relationship Id="rId5" Type="http://schemas.openxmlformats.org/officeDocument/2006/relationships/image" Target="../media/image10.tiff"/><Relationship Id="rId4" Type="http://schemas.openxmlformats.org/officeDocument/2006/relationships/image" Target="../media/image9.tiff"/></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4.xml"/><Relationship Id="rId7" Type="http://schemas.openxmlformats.org/officeDocument/2006/relationships/image" Target="../media/image17.jpe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16.png"/><Relationship Id="rId11" Type="http://schemas.openxmlformats.org/officeDocument/2006/relationships/image" Target="../media/image13.emf"/><Relationship Id="rId5" Type="http://schemas.openxmlformats.org/officeDocument/2006/relationships/image" Target="../media/image15.png"/><Relationship Id="rId10" Type="http://schemas.openxmlformats.org/officeDocument/2006/relationships/oleObject" Target="../embeddings/oleObject1.bin"/><Relationship Id="rId4" Type="http://schemas.openxmlformats.org/officeDocument/2006/relationships/image" Target="../media/image14.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emf"/><Relationship Id="rId7"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emf"/><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9.tiff"/><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png"/><Relationship Id="rId7" Type="http://schemas.openxmlformats.org/officeDocument/2006/relationships/image" Target="../media/image34.em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9.emf"/><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42950" y="1986047"/>
            <a:ext cx="8420100" cy="1470025"/>
          </a:xfrm>
        </p:spPr>
        <p:txBody>
          <a:bodyPr>
            <a:normAutofit fontScale="90000"/>
          </a:bodyPr>
          <a:lstStyle/>
          <a:p>
            <a:r>
              <a:rPr lang="en-GB" b="1" dirty="0"/>
              <a:t>Sensing and interactions developments for life sciences and environmental applications</a:t>
            </a:r>
            <a:r>
              <a:rPr lang="fr-FR" dirty="0"/>
              <a:t> </a:t>
            </a:r>
          </a:p>
        </p:txBody>
      </p:sp>
      <p:sp>
        <p:nvSpPr>
          <p:cNvPr id="3" name="Sous-titre 2"/>
          <p:cNvSpPr>
            <a:spLocks noGrp="1"/>
          </p:cNvSpPr>
          <p:nvPr>
            <p:ph type="subTitle" idx="1"/>
          </p:nvPr>
        </p:nvSpPr>
        <p:spPr/>
        <p:txBody>
          <a:bodyPr/>
          <a:lstStyle/>
          <a:p>
            <a:r>
              <a:rPr lang="fr-FR" b="1" dirty="0"/>
              <a:t>ALIVE</a:t>
            </a:r>
            <a:r>
              <a:rPr lang="fr-FR" dirty="0"/>
              <a:t> Strategic Axis</a:t>
            </a:r>
          </a:p>
          <a:p>
            <a:endParaRPr lang="fr-FR" dirty="0"/>
          </a:p>
        </p:txBody>
      </p:sp>
    </p:spTree>
    <p:extLst>
      <p:ext uri="{BB962C8B-B14F-4D97-AF65-F5344CB8AC3E}">
        <p14:creationId xmlns:p14="http://schemas.microsoft.com/office/powerpoint/2010/main" val="2016240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80FB4D-73CF-C34F-8665-C6B58800C055}"/>
              </a:ext>
            </a:extLst>
          </p:cNvPr>
          <p:cNvSpPr>
            <a:spLocks noGrp="1"/>
          </p:cNvSpPr>
          <p:nvPr>
            <p:ph type="title"/>
          </p:nvPr>
        </p:nvSpPr>
        <p:spPr/>
        <p:txBody>
          <a:bodyPr>
            <a:noAutofit/>
          </a:bodyPr>
          <a:lstStyle/>
          <a:p>
            <a:r>
              <a:rPr lang="en-US" sz="2400" b="1" i="1" dirty="0">
                <a:solidFill>
                  <a:schemeClr val="tx1"/>
                </a:solidFill>
              </a:rPr>
              <a:t>In vivo </a:t>
            </a:r>
            <a:r>
              <a:rPr lang="en-US" sz="2400" dirty="0"/>
              <a:t>sensing</a:t>
            </a:r>
          </a:p>
        </p:txBody>
      </p:sp>
      <p:grpSp>
        <p:nvGrpSpPr>
          <p:cNvPr id="25" name="Grouper 67">
            <a:extLst>
              <a:ext uri="{FF2B5EF4-FFF2-40B4-BE49-F238E27FC236}">
                <a16:creationId xmlns:a16="http://schemas.microsoft.com/office/drawing/2014/main" id="{0C5AFBFD-9949-C644-AD3F-1928DA15E182}"/>
              </a:ext>
            </a:extLst>
          </p:cNvPr>
          <p:cNvGrpSpPr/>
          <p:nvPr/>
        </p:nvGrpSpPr>
        <p:grpSpPr>
          <a:xfrm>
            <a:off x="5160831" y="1918364"/>
            <a:ext cx="2749601" cy="1738547"/>
            <a:chOff x="5534578" y="1059435"/>
            <a:chExt cx="5583665" cy="2705013"/>
          </a:xfrm>
        </p:grpSpPr>
        <p:pic>
          <p:nvPicPr>
            <p:cNvPr id="26" name="Image 25">
              <a:extLst>
                <a:ext uri="{FF2B5EF4-FFF2-40B4-BE49-F238E27FC236}">
                  <a16:creationId xmlns:a16="http://schemas.microsoft.com/office/drawing/2014/main" id="{BE293EFA-4150-F246-8F48-E57E35F88709}"/>
                </a:ext>
              </a:extLst>
            </p:cNvPr>
            <p:cNvPicPr>
              <a:picLocks noChangeAspect="1"/>
            </p:cNvPicPr>
            <p:nvPr/>
          </p:nvPicPr>
          <p:blipFill>
            <a:blip r:embed="rId3"/>
            <a:stretch>
              <a:fillRect/>
            </a:stretch>
          </p:blipFill>
          <p:spPr>
            <a:xfrm>
              <a:off x="5534578" y="1059435"/>
              <a:ext cx="3606685" cy="2705013"/>
            </a:xfrm>
            <a:prstGeom prst="rect">
              <a:avLst/>
            </a:prstGeom>
          </p:spPr>
        </p:pic>
        <p:pic>
          <p:nvPicPr>
            <p:cNvPr id="27" name="Image 26" descr="IMG_0742.jpg">
              <a:extLst>
                <a:ext uri="{FF2B5EF4-FFF2-40B4-BE49-F238E27FC236}">
                  <a16:creationId xmlns:a16="http://schemas.microsoft.com/office/drawing/2014/main" id="{332A29D3-0B18-DC44-BB79-BBD93722CDDE}"/>
                </a:ext>
              </a:extLst>
            </p:cNvPr>
            <p:cNvPicPr>
              <a:picLocks noChangeAspect="1"/>
            </p:cNvPicPr>
            <p:nvPr/>
          </p:nvPicPr>
          <p:blipFill rotWithShape="1">
            <a:blip r:embed="rId4">
              <a:extLst>
                <a:ext uri="{28A0092B-C50C-407E-A947-70E740481C1C}">
                  <a14:useLocalDpi xmlns:a14="http://schemas.microsoft.com/office/drawing/2010/main" val="0"/>
                </a:ext>
              </a:extLst>
            </a:blip>
            <a:srcRect l="21844" t="41978" r="51184" b="22853"/>
            <a:stretch/>
          </p:blipFill>
          <p:spPr>
            <a:xfrm>
              <a:off x="9081247" y="1649815"/>
              <a:ext cx="2036996" cy="1992080"/>
            </a:xfrm>
            <a:prstGeom prst="rect">
              <a:avLst/>
            </a:prstGeom>
          </p:spPr>
        </p:pic>
      </p:grpSp>
      <p:sp>
        <p:nvSpPr>
          <p:cNvPr id="28" name="ZoneTexte 27">
            <a:extLst>
              <a:ext uri="{FF2B5EF4-FFF2-40B4-BE49-F238E27FC236}">
                <a16:creationId xmlns:a16="http://schemas.microsoft.com/office/drawing/2014/main" id="{A0BC05F8-3490-2A45-8193-BD25AA02B8AC}"/>
              </a:ext>
            </a:extLst>
          </p:cNvPr>
          <p:cNvSpPr txBox="1"/>
          <p:nvPr/>
        </p:nvSpPr>
        <p:spPr>
          <a:xfrm>
            <a:off x="7104657" y="1493132"/>
            <a:ext cx="2613849" cy="738664"/>
          </a:xfrm>
          <a:prstGeom prst="rect">
            <a:avLst/>
          </a:prstGeom>
          <a:noFill/>
        </p:spPr>
        <p:txBody>
          <a:bodyPr wrap="square" rtlCol="0">
            <a:spAutoFit/>
          </a:bodyPr>
          <a:lstStyle/>
          <a:p>
            <a:r>
              <a:rPr lang="en-US" sz="1400" dirty="0">
                <a:solidFill>
                  <a:srgbClr val="7030A0"/>
                </a:solidFill>
              </a:rPr>
              <a:t>- Early detection of melanoma</a:t>
            </a:r>
          </a:p>
          <a:p>
            <a:r>
              <a:rPr lang="en-US" sz="1400" dirty="0">
                <a:solidFill>
                  <a:srgbClr val="7030A0"/>
                </a:solidFill>
              </a:rPr>
              <a:t>- Impact of ≠ treatments on lymphoedema</a:t>
            </a:r>
          </a:p>
        </p:txBody>
      </p:sp>
      <p:sp>
        <p:nvSpPr>
          <p:cNvPr id="29" name="ZoneTexte 28">
            <a:extLst>
              <a:ext uri="{FF2B5EF4-FFF2-40B4-BE49-F238E27FC236}">
                <a16:creationId xmlns:a16="http://schemas.microsoft.com/office/drawing/2014/main" id="{52638884-1F89-D34B-AAF0-0B9C97C9459D}"/>
              </a:ext>
            </a:extLst>
          </p:cNvPr>
          <p:cNvSpPr txBox="1"/>
          <p:nvPr/>
        </p:nvSpPr>
        <p:spPr>
          <a:xfrm>
            <a:off x="6062397" y="5797489"/>
            <a:ext cx="2333267" cy="461665"/>
          </a:xfrm>
          <a:prstGeom prst="rect">
            <a:avLst/>
          </a:prstGeom>
          <a:noFill/>
        </p:spPr>
        <p:txBody>
          <a:bodyPr wrap="none" rtlCol="0">
            <a:spAutoFit/>
          </a:bodyPr>
          <a:lstStyle/>
          <a:p>
            <a:r>
              <a:rPr lang="en-US" sz="1200" i="1" dirty="0">
                <a:solidFill>
                  <a:srgbClr val="7030A0"/>
                </a:solidFill>
              </a:rPr>
              <a:t>K. </a:t>
            </a:r>
            <a:r>
              <a:rPr lang="en-US" sz="1200" i="1" dirty="0" err="1">
                <a:solidFill>
                  <a:srgbClr val="7030A0"/>
                </a:solidFill>
              </a:rPr>
              <a:t>Grenier</a:t>
            </a:r>
            <a:r>
              <a:rPr lang="en-US" sz="1200" i="1" dirty="0">
                <a:solidFill>
                  <a:srgbClr val="7030A0"/>
                </a:solidFill>
              </a:rPr>
              <a:t> et al, IEEE </a:t>
            </a:r>
            <a:r>
              <a:rPr lang="en-US" sz="1200" i="1" dirty="0" err="1">
                <a:solidFill>
                  <a:srgbClr val="7030A0"/>
                </a:solidFill>
              </a:rPr>
              <a:t>IMBioC</a:t>
            </a:r>
            <a:r>
              <a:rPr lang="en-US" sz="1200" i="1" dirty="0">
                <a:solidFill>
                  <a:srgbClr val="7030A0"/>
                </a:solidFill>
              </a:rPr>
              <a:t> 2017</a:t>
            </a:r>
          </a:p>
          <a:p>
            <a:r>
              <a:rPr lang="en-US" sz="1200" i="1" dirty="0">
                <a:solidFill>
                  <a:srgbClr val="7030A0"/>
                </a:solidFill>
              </a:rPr>
              <a:t>B </a:t>
            </a:r>
            <a:r>
              <a:rPr lang="en-US" sz="1200" i="1" dirty="0" err="1">
                <a:solidFill>
                  <a:srgbClr val="7030A0"/>
                </a:solidFill>
              </a:rPr>
              <a:t>Susini</a:t>
            </a:r>
            <a:r>
              <a:rPr lang="en-US" sz="1200" i="1" dirty="0">
                <a:solidFill>
                  <a:srgbClr val="7030A0"/>
                </a:solidFill>
              </a:rPr>
              <a:t> </a:t>
            </a:r>
            <a:r>
              <a:rPr lang="en-US" sz="1200" i="1" dirty="0" err="1">
                <a:solidFill>
                  <a:srgbClr val="7030A0"/>
                </a:solidFill>
              </a:rPr>
              <a:t>Garmy</a:t>
            </a:r>
            <a:r>
              <a:rPr lang="en-US" sz="1200" i="1" dirty="0">
                <a:solidFill>
                  <a:srgbClr val="7030A0"/>
                </a:solidFill>
              </a:rPr>
              <a:t> et al. ATVB 2018</a:t>
            </a:r>
          </a:p>
        </p:txBody>
      </p:sp>
      <p:grpSp>
        <p:nvGrpSpPr>
          <p:cNvPr id="4" name="Groupe 3">
            <a:extLst>
              <a:ext uri="{FF2B5EF4-FFF2-40B4-BE49-F238E27FC236}">
                <a16:creationId xmlns:a16="http://schemas.microsoft.com/office/drawing/2014/main" id="{B842AB95-DABC-5748-B367-7E73FEF4CE10}"/>
              </a:ext>
            </a:extLst>
          </p:cNvPr>
          <p:cNvGrpSpPr/>
          <p:nvPr/>
        </p:nvGrpSpPr>
        <p:grpSpPr>
          <a:xfrm>
            <a:off x="5736607" y="3803618"/>
            <a:ext cx="3149827" cy="2186217"/>
            <a:chOff x="2961954" y="3744000"/>
            <a:chExt cx="3149827" cy="2186217"/>
          </a:xfrm>
        </p:grpSpPr>
        <p:grpSp>
          <p:nvGrpSpPr>
            <p:cNvPr id="19" name="Grouper 10">
              <a:extLst>
                <a:ext uri="{FF2B5EF4-FFF2-40B4-BE49-F238E27FC236}">
                  <a16:creationId xmlns:a16="http://schemas.microsoft.com/office/drawing/2014/main" id="{165C0498-B239-BF46-8491-4B66F6902C39}"/>
                </a:ext>
              </a:extLst>
            </p:cNvPr>
            <p:cNvGrpSpPr/>
            <p:nvPr/>
          </p:nvGrpSpPr>
          <p:grpSpPr>
            <a:xfrm>
              <a:off x="2961954" y="3744000"/>
              <a:ext cx="3149827" cy="2186217"/>
              <a:chOff x="21941888" y="32801718"/>
              <a:chExt cx="6952829" cy="4719884"/>
            </a:xfrm>
          </p:grpSpPr>
          <p:graphicFrame>
            <p:nvGraphicFramePr>
              <p:cNvPr id="20" name="Graphique 19">
                <a:extLst>
                  <a:ext uri="{FF2B5EF4-FFF2-40B4-BE49-F238E27FC236}">
                    <a16:creationId xmlns:a16="http://schemas.microsoft.com/office/drawing/2014/main" id="{22E3FB8E-B967-5545-9344-87E21DDB0AAA}"/>
                  </a:ext>
                </a:extLst>
              </p:cNvPr>
              <p:cNvGraphicFramePr>
                <a:graphicFrameLocks/>
              </p:cNvGraphicFramePr>
              <p:nvPr>
                <p:extLst>
                  <p:ext uri="{D42A27DB-BD31-4B8C-83A1-F6EECF244321}">
                    <p14:modId xmlns:p14="http://schemas.microsoft.com/office/powerpoint/2010/main" val="3115322119"/>
                  </p:ext>
                </p:extLst>
              </p:nvPr>
            </p:nvGraphicFramePr>
            <p:xfrm>
              <a:off x="21941888" y="33337623"/>
              <a:ext cx="5904656" cy="3744416"/>
            </p:xfrm>
            <a:graphic>
              <a:graphicData uri="http://schemas.openxmlformats.org/drawingml/2006/chart">
                <c:chart xmlns:c="http://schemas.openxmlformats.org/drawingml/2006/chart" xmlns:r="http://schemas.openxmlformats.org/officeDocument/2006/relationships" r:id="rId5"/>
              </a:graphicData>
            </a:graphic>
          </p:graphicFrame>
          <p:sp>
            <p:nvSpPr>
              <p:cNvPr id="22" name="Rectangle 21">
                <a:extLst>
                  <a:ext uri="{FF2B5EF4-FFF2-40B4-BE49-F238E27FC236}">
                    <a16:creationId xmlns:a16="http://schemas.microsoft.com/office/drawing/2014/main" id="{2FD3F44A-7758-E741-892A-57F712C1485E}"/>
                  </a:ext>
                </a:extLst>
              </p:cNvPr>
              <p:cNvSpPr/>
              <p:nvPr/>
            </p:nvSpPr>
            <p:spPr>
              <a:xfrm>
                <a:off x="23010811" y="32801718"/>
                <a:ext cx="3729511" cy="564797"/>
              </a:xfrm>
              <a:prstGeom prst="rect">
                <a:avLst/>
              </a:prstGeom>
              <a:solidFill>
                <a:schemeClr val="bg1"/>
              </a:solidFill>
            </p:spPr>
            <p:txBody>
              <a:bodyPr wrap="square">
                <a:spAutoFit/>
              </a:bodyPr>
              <a:lstStyle/>
              <a:p>
                <a:pPr algn="ctr"/>
                <a:r>
                  <a:rPr lang="fr-FR" sz="1050" b="1" dirty="0"/>
                  <a:t>Absorption* (dB)</a:t>
                </a:r>
              </a:p>
            </p:txBody>
          </p:sp>
          <p:sp>
            <p:nvSpPr>
              <p:cNvPr id="23" name="Rectangle 22">
                <a:extLst>
                  <a:ext uri="{FF2B5EF4-FFF2-40B4-BE49-F238E27FC236}">
                    <a16:creationId xmlns:a16="http://schemas.microsoft.com/office/drawing/2014/main" id="{6D396FE2-D001-A24C-9362-2C4FDEF8320E}"/>
                  </a:ext>
                </a:extLst>
              </p:cNvPr>
              <p:cNvSpPr/>
              <p:nvPr/>
            </p:nvSpPr>
            <p:spPr>
              <a:xfrm rot="5400000">
                <a:off x="26466803" y="35093689"/>
                <a:ext cx="3904701" cy="951126"/>
              </a:xfrm>
              <a:prstGeom prst="rect">
                <a:avLst/>
              </a:prstGeom>
              <a:solidFill>
                <a:srgbClr val="FFFFFF"/>
              </a:solidFill>
            </p:spPr>
            <p:txBody>
              <a:bodyPr wrap="square">
                <a:spAutoFit/>
              </a:bodyPr>
              <a:lstStyle/>
              <a:p>
                <a:pPr algn="ctr"/>
                <a:r>
                  <a:rPr lang="fr-FR" sz="1050" b="1" dirty="0"/>
                  <a:t>Phase of the </a:t>
                </a:r>
                <a:r>
                  <a:rPr lang="fr-FR" sz="1050" b="1" dirty="0" err="1"/>
                  <a:t>reflection</a:t>
                </a:r>
                <a:r>
                  <a:rPr lang="fr-FR" sz="1050" b="1" dirty="0"/>
                  <a:t> coefficient (°)</a:t>
                </a:r>
              </a:p>
            </p:txBody>
          </p:sp>
          <p:sp>
            <p:nvSpPr>
              <p:cNvPr id="30" name="ZoneTexte 29">
                <a:extLst>
                  <a:ext uri="{FF2B5EF4-FFF2-40B4-BE49-F238E27FC236}">
                    <a16:creationId xmlns:a16="http://schemas.microsoft.com/office/drawing/2014/main" id="{217943A8-66AB-3B4D-A96B-991D6301A8AA}"/>
                  </a:ext>
                </a:extLst>
              </p:cNvPr>
              <p:cNvSpPr txBox="1"/>
              <p:nvPr/>
            </p:nvSpPr>
            <p:spPr>
              <a:xfrm>
                <a:off x="24417172" y="33949950"/>
                <a:ext cx="1716841" cy="498350"/>
              </a:xfrm>
              <a:prstGeom prst="rect">
                <a:avLst/>
              </a:prstGeom>
              <a:solidFill>
                <a:schemeClr val="bg1"/>
              </a:solidFill>
            </p:spPr>
            <p:txBody>
              <a:bodyPr wrap="none" rtlCol="0">
                <a:spAutoFit/>
              </a:bodyPr>
              <a:lstStyle/>
              <a:p>
                <a:r>
                  <a:rPr lang="fr-FR" sz="900" b="1" dirty="0" err="1">
                    <a:solidFill>
                      <a:srgbClr val="0070C0"/>
                    </a:solidFill>
                  </a:rPr>
                  <a:t>Healthy</a:t>
                </a:r>
                <a:r>
                  <a:rPr lang="fr-FR" sz="900" b="1" dirty="0">
                    <a:solidFill>
                      <a:srgbClr val="0070C0"/>
                    </a:solidFill>
                  </a:rPr>
                  <a:t> skin</a:t>
                </a:r>
              </a:p>
            </p:txBody>
          </p:sp>
          <p:sp>
            <p:nvSpPr>
              <p:cNvPr id="31" name="ZoneTexte 30">
                <a:extLst>
                  <a:ext uri="{FF2B5EF4-FFF2-40B4-BE49-F238E27FC236}">
                    <a16:creationId xmlns:a16="http://schemas.microsoft.com/office/drawing/2014/main" id="{EB9DD497-2A8E-3640-ADDF-4455B7EDB9E0}"/>
                  </a:ext>
                </a:extLst>
              </p:cNvPr>
              <p:cNvSpPr txBox="1"/>
              <p:nvPr/>
            </p:nvSpPr>
            <p:spPr>
              <a:xfrm>
                <a:off x="22445877" y="34945948"/>
                <a:ext cx="1561150" cy="498350"/>
              </a:xfrm>
              <a:prstGeom prst="rect">
                <a:avLst/>
              </a:prstGeom>
              <a:solidFill>
                <a:schemeClr val="bg1"/>
              </a:solidFill>
            </p:spPr>
            <p:txBody>
              <a:bodyPr wrap="none" rtlCol="0">
                <a:spAutoFit/>
              </a:bodyPr>
              <a:lstStyle/>
              <a:p>
                <a:r>
                  <a:rPr lang="fr-FR" sz="900" b="1" dirty="0" err="1">
                    <a:solidFill>
                      <a:srgbClr val="EE741B"/>
                    </a:solidFill>
                  </a:rPr>
                  <a:t>Melanoma</a:t>
                </a:r>
                <a:endParaRPr lang="fr-FR" sz="900" b="1" dirty="0">
                  <a:solidFill>
                    <a:srgbClr val="EE741B"/>
                  </a:solidFill>
                </a:endParaRPr>
              </a:p>
            </p:txBody>
          </p:sp>
        </p:grpSp>
        <p:sp>
          <p:nvSpPr>
            <p:cNvPr id="32" name="Ellipse 31">
              <a:extLst>
                <a:ext uri="{FF2B5EF4-FFF2-40B4-BE49-F238E27FC236}">
                  <a16:creationId xmlns:a16="http://schemas.microsoft.com/office/drawing/2014/main" id="{9DD76500-3A15-954E-AC1A-0CA56D8E7609}"/>
                </a:ext>
              </a:extLst>
            </p:cNvPr>
            <p:cNvSpPr/>
            <p:nvPr/>
          </p:nvSpPr>
          <p:spPr>
            <a:xfrm rot="3657996">
              <a:off x="3762885" y="4710486"/>
              <a:ext cx="447130" cy="989261"/>
            </a:xfrm>
            <a:prstGeom prst="ellipse">
              <a:avLst/>
            </a:prstGeom>
            <a:noFill/>
            <a:ln>
              <a:solidFill>
                <a:srgbClr val="EE7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33" name="Ellipse 32">
              <a:extLst>
                <a:ext uri="{FF2B5EF4-FFF2-40B4-BE49-F238E27FC236}">
                  <a16:creationId xmlns:a16="http://schemas.microsoft.com/office/drawing/2014/main" id="{B202EBE7-CCA3-F743-9903-4951A10980D5}"/>
                </a:ext>
              </a:extLst>
            </p:cNvPr>
            <p:cNvSpPr/>
            <p:nvPr/>
          </p:nvSpPr>
          <p:spPr>
            <a:xfrm rot="3657996">
              <a:off x="4638110" y="4183291"/>
              <a:ext cx="435979" cy="99775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grpSp>
      <p:grpSp>
        <p:nvGrpSpPr>
          <p:cNvPr id="13" name="Groupe 12">
            <a:extLst>
              <a:ext uri="{FF2B5EF4-FFF2-40B4-BE49-F238E27FC236}">
                <a16:creationId xmlns:a16="http://schemas.microsoft.com/office/drawing/2014/main" id="{F6C09606-37E1-5549-8E75-1FEE370A6A7C}"/>
              </a:ext>
            </a:extLst>
          </p:cNvPr>
          <p:cNvGrpSpPr/>
          <p:nvPr/>
        </p:nvGrpSpPr>
        <p:grpSpPr>
          <a:xfrm>
            <a:off x="7069" y="1029306"/>
            <a:ext cx="5133250" cy="5289923"/>
            <a:chOff x="6300181" y="1040770"/>
            <a:chExt cx="5133250" cy="5289923"/>
          </a:xfrm>
        </p:grpSpPr>
        <p:sp>
          <p:nvSpPr>
            <p:cNvPr id="5" name="CustomShape 3">
              <a:extLst>
                <a:ext uri="{FF2B5EF4-FFF2-40B4-BE49-F238E27FC236}">
                  <a16:creationId xmlns:a16="http://schemas.microsoft.com/office/drawing/2014/main" id="{D57D192D-5F29-544D-B055-8531BC8E4252}"/>
                </a:ext>
              </a:extLst>
            </p:cNvPr>
            <p:cNvSpPr/>
            <p:nvPr/>
          </p:nvSpPr>
          <p:spPr>
            <a:xfrm>
              <a:off x="6300181" y="1040770"/>
              <a:ext cx="5133250" cy="72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1600" b="0" strike="noStrike" spc="-1" dirty="0" err="1">
                  <a:solidFill>
                    <a:srgbClr val="CE181E"/>
                  </a:solidFill>
                  <a:uFillTx/>
                  <a:latin typeface="Calibri"/>
                </a:rPr>
                <a:t>Subcutaneous</a:t>
              </a:r>
              <a:r>
                <a:rPr lang="fr-FR" sz="1600" b="0" strike="noStrike" spc="-1" dirty="0">
                  <a:solidFill>
                    <a:srgbClr val="CE181E"/>
                  </a:solidFill>
                  <a:uFillTx/>
                  <a:latin typeface="Calibri"/>
                </a:rPr>
                <a:t> Y </a:t>
              </a:r>
              <a:r>
                <a:rPr lang="fr-FR" sz="1600" b="0" strike="noStrike" spc="-1" dirty="0" err="1">
                  <a:solidFill>
                    <a:srgbClr val="CE181E"/>
                  </a:solidFill>
                  <a:uFillTx/>
                  <a:latin typeface="Calibri"/>
                </a:rPr>
                <a:t>shape</a:t>
              </a:r>
              <a:r>
                <a:rPr lang="fr-FR" sz="1600" b="0" strike="noStrike" spc="-1" dirty="0">
                  <a:solidFill>
                    <a:srgbClr val="CE181E"/>
                  </a:solidFill>
                  <a:uFillTx/>
                  <a:latin typeface="Calibri"/>
                </a:rPr>
                <a:t> </a:t>
              </a:r>
              <a:r>
                <a:rPr lang="fr-FR" sz="1600" b="0" strike="noStrike" spc="-1" dirty="0" err="1">
                  <a:solidFill>
                    <a:srgbClr val="CE181E"/>
                  </a:solidFill>
                  <a:uFillTx/>
                  <a:latin typeface="Calibri"/>
                </a:rPr>
                <a:t>vein</a:t>
              </a:r>
              <a:r>
                <a:rPr lang="fr-FR" sz="1600" b="0" strike="noStrike" spc="-1" dirty="0">
                  <a:solidFill>
                    <a:srgbClr val="CE181E"/>
                  </a:solidFill>
                  <a:uFillTx/>
                  <a:latin typeface="Calibri"/>
                </a:rPr>
                <a:t> </a:t>
              </a:r>
              <a:r>
                <a:rPr lang="fr-FR" sz="1600" b="0" strike="noStrike" spc="-1" dirty="0" err="1">
                  <a:solidFill>
                    <a:srgbClr val="CE181E"/>
                  </a:solidFill>
                  <a:uFillTx/>
                  <a:latin typeface="Calibri"/>
                </a:rPr>
                <a:t>blood</a:t>
              </a:r>
              <a:r>
                <a:rPr lang="fr-FR" sz="1600" b="0" strike="noStrike" spc="-1" dirty="0">
                  <a:solidFill>
                    <a:srgbClr val="CE181E"/>
                  </a:solidFill>
                  <a:uFillTx/>
                  <a:latin typeface="Calibri"/>
                </a:rPr>
                <a:t> flow image </a:t>
              </a:r>
              <a:r>
                <a:rPr lang="fr-FR" sz="1600" b="0" strike="noStrike" spc="-1" dirty="0" err="1">
                  <a:solidFill>
                    <a:srgbClr val="CE181E"/>
                  </a:solidFill>
                  <a:uFillTx/>
                  <a:latin typeface="Calibri"/>
                </a:rPr>
                <a:t>recorded</a:t>
              </a:r>
              <a:r>
                <a:rPr lang="fr-FR" sz="1600" b="0" strike="noStrike" spc="-1" dirty="0">
                  <a:solidFill>
                    <a:srgbClr val="CE181E"/>
                  </a:solidFill>
                  <a:uFillTx/>
                  <a:latin typeface="Calibri"/>
                </a:rPr>
                <a:t> by an Optical </a:t>
              </a:r>
              <a:r>
                <a:rPr lang="fr-FR" sz="1600" b="0" strike="noStrike" spc="-1" dirty="0" err="1">
                  <a:solidFill>
                    <a:srgbClr val="CE181E"/>
                  </a:solidFill>
                  <a:uFillTx/>
                  <a:latin typeface="Calibri"/>
                </a:rPr>
                <a:t>Feeback</a:t>
              </a:r>
              <a:r>
                <a:rPr lang="fr-FR" sz="1600" b="0" strike="noStrike" spc="-1" dirty="0">
                  <a:solidFill>
                    <a:srgbClr val="CE181E"/>
                  </a:solidFill>
                  <a:uFillTx/>
                  <a:latin typeface="Calibri"/>
                </a:rPr>
                <a:t> </a:t>
              </a:r>
              <a:r>
                <a:rPr lang="fr-FR" sz="1600" b="0" strike="noStrike" spc="-1" dirty="0" err="1">
                  <a:solidFill>
                    <a:srgbClr val="CE181E"/>
                  </a:solidFill>
                  <a:uFillTx/>
                  <a:latin typeface="Calibri"/>
                </a:rPr>
                <a:t>Interferometry</a:t>
              </a:r>
              <a:r>
                <a:rPr lang="fr-FR" sz="1600" b="0" strike="noStrike" spc="-1" dirty="0">
                  <a:solidFill>
                    <a:srgbClr val="CE181E"/>
                  </a:solidFill>
                  <a:uFillTx/>
                  <a:latin typeface="Calibri"/>
                </a:rPr>
                <a:t> system</a:t>
              </a:r>
              <a:endParaRPr lang="fr-FR" sz="1600" b="0" strike="noStrike" spc="-1" dirty="0">
                <a:solidFill>
                  <a:srgbClr val="CE181E"/>
                </a:solidFill>
                <a:latin typeface="Arial"/>
              </a:endParaRPr>
            </a:p>
          </p:txBody>
        </p:sp>
        <p:pic>
          <p:nvPicPr>
            <p:cNvPr id="6" name="Image 5">
              <a:extLst>
                <a:ext uri="{FF2B5EF4-FFF2-40B4-BE49-F238E27FC236}">
                  <a16:creationId xmlns:a16="http://schemas.microsoft.com/office/drawing/2014/main" id="{6F0EEFA5-2494-6349-97B3-F4F76AE63EEA}"/>
                </a:ext>
              </a:extLst>
            </p:cNvPr>
            <p:cNvPicPr/>
            <p:nvPr/>
          </p:nvPicPr>
          <p:blipFill>
            <a:blip r:embed="rId6"/>
            <a:srcRect l="22254" t="10065" r="28090" b="21686"/>
            <a:stretch/>
          </p:blipFill>
          <p:spPr>
            <a:xfrm>
              <a:off x="7368306" y="1882157"/>
              <a:ext cx="2008440" cy="2072160"/>
            </a:xfrm>
            <a:prstGeom prst="rect">
              <a:avLst/>
            </a:prstGeom>
            <a:ln>
              <a:noFill/>
            </a:ln>
          </p:spPr>
        </p:pic>
        <p:sp>
          <p:nvSpPr>
            <p:cNvPr id="8" name="CustomShape 5">
              <a:extLst>
                <a:ext uri="{FF2B5EF4-FFF2-40B4-BE49-F238E27FC236}">
                  <a16:creationId xmlns:a16="http://schemas.microsoft.com/office/drawing/2014/main" id="{52DDC6E0-CCFA-BD4A-B17D-3F15A8577FFF}"/>
                </a:ext>
              </a:extLst>
            </p:cNvPr>
            <p:cNvSpPr/>
            <p:nvPr/>
          </p:nvSpPr>
          <p:spPr>
            <a:xfrm>
              <a:off x="7644780" y="6027213"/>
              <a:ext cx="2267640" cy="303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1200" b="0" i="1" strike="noStrike" spc="-1" dirty="0" err="1">
                  <a:solidFill>
                    <a:srgbClr val="CE181E"/>
                  </a:solidFill>
                  <a:latin typeface="Calibri"/>
                  <a:ea typeface="SimSun"/>
                </a:rPr>
                <a:t>Perchoux</a:t>
              </a:r>
              <a:r>
                <a:rPr lang="fr-FR" sz="1200" b="0" i="1" strike="noStrike" spc="-1" dirty="0">
                  <a:solidFill>
                    <a:srgbClr val="CE181E"/>
                  </a:solidFill>
                  <a:latin typeface="Calibri"/>
                  <a:ea typeface="SimSun"/>
                </a:rPr>
                <a:t> et al. </a:t>
              </a:r>
              <a:r>
                <a:rPr lang="fr-FR" sz="1200" b="0" i="1" strike="noStrike" spc="-1" dirty="0" err="1">
                  <a:solidFill>
                    <a:srgbClr val="CE181E"/>
                  </a:solidFill>
                  <a:latin typeface="Calibri"/>
                  <a:ea typeface="SimSun"/>
                </a:rPr>
                <a:t>Sensor</a:t>
              </a:r>
              <a:r>
                <a:rPr lang="fr-FR" sz="1200" b="0" i="1" strike="noStrike" spc="-1" dirty="0">
                  <a:solidFill>
                    <a:srgbClr val="CE181E"/>
                  </a:solidFill>
                  <a:latin typeface="Calibri"/>
                  <a:ea typeface="SimSun"/>
                </a:rPr>
                <a:t> (2016)</a:t>
              </a:r>
              <a:endParaRPr lang="fr-FR" sz="1200" b="0" strike="noStrike" spc="-1" dirty="0">
                <a:solidFill>
                  <a:srgbClr val="CE181E"/>
                </a:solidFill>
                <a:latin typeface="Arial"/>
              </a:endParaRPr>
            </a:p>
          </p:txBody>
        </p:sp>
        <p:pic>
          <p:nvPicPr>
            <p:cNvPr id="21" name="Image 20">
              <a:extLst>
                <a:ext uri="{FF2B5EF4-FFF2-40B4-BE49-F238E27FC236}">
                  <a16:creationId xmlns:a16="http://schemas.microsoft.com/office/drawing/2014/main" id="{2CE9B87D-5FA3-7348-8391-E44D5DD0D537}"/>
                </a:ext>
              </a:extLst>
            </p:cNvPr>
            <p:cNvPicPr>
              <a:picLocks noChangeAspect="1"/>
            </p:cNvPicPr>
            <p:nvPr/>
          </p:nvPicPr>
          <p:blipFill>
            <a:blip r:embed="rId7"/>
            <a:stretch>
              <a:fillRect/>
            </a:stretch>
          </p:blipFill>
          <p:spPr>
            <a:xfrm>
              <a:off x="8320114" y="4066704"/>
              <a:ext cx="2304272" cy="1833638"/>
            </a:xfrm>
            <a:prstGeom prst="rect">
              <a:avLst/>
            </a:prstGeom>
          </p:spPr>
        </p:pic>
        <p:sp>
          <p:nvSpPr>
            <p:cNvPr id="3" name="ZoneTexte 2">
              <a:extLst>
                <a:ext uri="{FF2B5EF4-FFF2-40B4-BE49-F238E27FC236}">
                  <a16:creationId xmlns:a16="http://schemas.microsoft.com/office/drawing/2014/main" id="{8533F6D8-B61D-F04F-BDA5-5FEA70CC69A2}"/>
                </a:ext>
              </a:extLst>
            </p:cNvPr>
            <p:cNvSpPr txBox="1"/>
            <p:nvPr/>
          </p:nvSpPr>
          <p:spPr>
            <a:xfrm>
              <a:off x="6915832" y="4631201"/>
              <a:ext cx="988604" cy="307777"/>
            </a:xfrm>
            <a:prstGeom prst="rect">
              <a:avLst/>
            </a:prstGeom>
            <a:noFill/>
          </p:spPr>
          <p:txBody>
            <a:bodyPr wrap="none" rtlCol="0">
              <a:spAutoFit/>
            </a:bodyPr>
            <a:lstStyle/>
            <a:p>
              <a:r>
                <a:rPr lang="en-US" sz="1400" dirty="0">
                  <a:solidFill>
                    <a:srgbClr val="C00000"/>
                  </a:solidFill>
                </a:rPr>
                <a:t>Vein image</a:t>
              </a:r>
            </a:p>
          </p:txBody>
        </p:sp>
      </p:grpSp>
      <p:sp>
        <p:nvSpPr>
          <p:cNvPr id="34" name="ZoneTexte 33">
            <a:extLst>
              <a:ext uri="{FF2B5EF4-FFF2-40B4-BE49-F238E27FC236}">
                <a16:creationId xmlns:a16="http://schemas.microsoft.com/office/drawing/2014/main" id="{9F708528-E922-EC49-968E-E68BC85A06F0}"/>
              </a:ext>
            </a:extLst>
          </p:cNvPr>
          <p:cNvSpPr txBox="1"/>
          <p:nvPr/>
        </p:nvSpPr>
        <p:spPr>
          <a:xfrm>
            <a:off x="5405962" y="1029306"/>
            <a:ext cx="3923498" cy="369332"/>
          </a:xfrm>
          <a:prstGeom prst="rect">
            <a:avLst/>
          </a:prstGeom>
          <a:noFill/>
        </p:spPr>
        <p:txBody>
          <a:bodyPr wrap="square" rtlCol="0">
            <a:spAutoFit/>
          </a:bodyPr>
          <a:lstStyle/>
          <a:p>
            <a:pPr algn="ctr"/>
            <a:r>
              <a:rPr lang="en-US" dirty="0">
                <a:solidFill>
                  <a:srgbClr val="7030A0"/>
                </a:solidFill>
              </a:rPr>
              <a:t>Non invasive skin microwave sensing</a:t>
            </a:r>
          </a:p>
        </p:txBody>
      </p:sp>
      <p:sp>
        <p:nvSpPr>
          <p:cNvPr id="37" name="ZoneTexte 36">
            <a:extLst>
              <a:ext uri="{FF2B5EF4-FFF2-40B4-BE49-F238E27FC236}">
                <a16:creationId xmlns:a16="http://schemas.microsoft.com/office/drawing/2014/main" id="{726FE50E-B097-5F4C-9AF4-3809A5614B2C}"/>
              </a:ext>
            </a:extLst>
          </p:cNvPr>
          <p:cNvSpPr txBox="1"/>
          <p:nvPr/>
        </p:nvSpPr>
        <p:spPr>
          <a:xfrm>
            <a:off x="8044798" y="2756097"/>
            <a:ext cx="1683271" cy="523220"/>
          </a:xfrm>
          <a:prstGeom prst="rect">
            <a:avLst/>
          </a:prstGeom>
          <a:noFill/>
        </p:spPr>
        <p:txBody>
          <a:bodyPr wrap="square" rtlCol="0">
            <a:spAutoFit/>
          </a:bodyPr>
          <a:lstStyle/>
          <a:p>
            <a:r>
              <a:rPr lang="en-US" sz="1400" dirty="0">
                <a:solidFill>
                  <a:srgbClr val="7030A0"/>
                </a:solidFill>
              </a:rPr>
              <a:t>Penetration depth of several mm to cm</a:t>
            </a:r>
          </a:p>
        </p:txBody>
      </p:sp>
    </p:spTree>
    <p:extLst>
      <p:ext uri="{BB962C8B-B14F-4D97-AF65-F5344CB8AC3E}">
        <p14:creationId xmlns:p14="http://schemas.microsoft.com/office/powerpoint/2010/main" val="1992296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80FB4D-73CF-C34F-8665-C6B58800C055}"/>
              </a:ext>
            </a:extLst>
          </p:cNvPr>
          <p:cNvSpPr>
            <a:spLocks noGrp="1"/>
          </p:cNvSpPr>
          <p:nvPr>
            <p:ph type="title"/>
          </p:nvPr>
        </p:nvSpPr>
        <p:spPr/>
        <p:txBody>
          <a:bodyPr>
            <a:noAutofit/>
          </a:bodyPr>
          <a:lstStyle/>
          <a:p>
            <a:r>
              <a:rPr lang="en-US" sz="2400" b="1" i="1" dirty="0">
                <a:solidFill>
                  <a:schemeClr val="tx1"/>
                </a:solidFill>
              </a:rPr>
              <a:t>In vivo </a:t>
            </a:r>
            <a:r>
              <a:rPr lang="en-US" sz="2400" dirty="0"/>
              <a:t>sensing</a:t>
            </a:r>
          </a:p>
        </p:txBody>
      </p:sp>
      <p:pic>
        <p:nvPicPr>
          <p:cNvPr id="9" name="Image 11">
            <a:extLst>
              <a:ext uri="{FF2B5EF4-FFF2-40B4-BE49-F238E27FC236}">
                <a16:creationId xmlns:a16="http://schemas.microsoft.com/office/drawing/2014/main" id="{A5C2205D-8758-A048-AF54-4BA0C6B6E4F9}"/>
              </a:ext>
            </a:extLst>
          </p:cNvPr>
          <p:cNvPicPr/>
          <p:nvPr/>
        </p:nvPicPr>
        <p:blipFill rotWithShape="1">
          <a:blip r:embed="rId3"/>
          <a:srcRect t="27013" b="13656"/>
          <a:stretch/>
        </p:blipFill>
        <p:spPr>
          <a:xfrm>
            <a:off x="2343150" y="1926629"/>
            <a:ext cx="1771425" cy="1047645"/>
          </a:xfrm>
          <a:prstGeom prst="rect">
            <a:avLst/>
          </a:prstGeom>
          <a:ln>
            <a:noFill/>
          </a:ln>
        </p:spPr>
      </p:pic>
      <p:pic>
        <p:nvPicPr>
          <p:cNvPr id="10" name="Picture 3">
            <a:extLst>
              <a:ext uri="{FF2B5EF4-FFF2-40B4-BE49-F238E27FC236}">
                <a16:creationId xmlns:a16="http://schemas.microsoft.com/office/drawing/2014/main" id="{3581E9D6-A544-7546-9311-CC98DE1853B3}"/>
              </a:ext>
            </a:extLst>
          </p:cNvPr>
          <p:cNvPicPr/>
          <p:nvPr/>
        </p:nvPicPr>
        <p:blipFill>
          <a:blip r:embed="rId4"/>
          <a:stretch/>
        </p:blipFill>
        <p:spPr>
          <a:xfrm>
            <a:off x="924690" y="3951201"/>
            <a:ext cx="2447159" cy="1861554"/>
          </a:xfrm>
          <a:prstGeom prst="rect">
            <a:avLst/>
          </a:prstGeom>
          <a:ln>
            <a:noFill/>
          </a:ln>
        </p:spPr>
      </p:pic>
      <p:sp>
        <p:nvSpPr>
          <p:cNvPr id="11" name="CustomShape 6">
            <a:extLst>
              <a:ext uri="{FF2B5EF4-FFF2-40B4-BE49-F238E27FC236}">
                <a16:creationId xmlns:a16="http://schemas.microsoft.com/office/drawing/2014/main" id="{70FC8752-E63F-984B-9B83-7A5309EB9255}"/>
              </a:ext>
            </a:extLst>
          </p:cNvPr>
          <p:cNvSpPr/>
          <p:nvPr/>
        </p:nvSpPr>
        <p:spPr>
          <a:xfrm>
            <a:off x="755258" y="949179"/>
            <a:ext cx="3190275" cy="42289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b="0" strike="noStrike" spc="-1" dirty="0">
                <a:solidFill>
                  <a:srgbClr val="1F497D"/>
                </a:solidFill>
                <a:uFillTx/>
                <a:latin typeface="Calibri"/>
              </a:rPr>
              <a:t>Intelligent </a:t>
            </a:r>
            <a:r>
              <a:rPr lang="fr-FR" b="0" strike="noStrike" spc="-1" dirty="0" err="1">
                <a:solidFill>
                  <a:srgbClr val="1F497D"/>
                </a:solidFill>
                <a:uFillTx/>
                <a:latin typeface="Calibri"/>
              </a:rPr>
              <a:t>transdermic</a:t>
            </a:r>
            <a:r>
              <a:rPr lang="fr-FR" b="0" strike="noStrike" spc="-1" dirty="0">
                <a:solidFill>
                  <a:srgbClr val="1F497D"/>
                </a:solidFill>
                <a:uFillTx/>
                <a:latin typeface="Calibri"/>
              </a:rPr>
              <a:t> patch </a:t>
            </a:r>
            <a:r>
              <a:rPr lang="fr-FR" b="0" strike="noStrike" spc="-1" dirty="0" err="1">
                <a:solidFill>
                  <a:srgbClr val="1F497D"/>
                </a:solidFill>
                <a:uFillTx/>
                <a:latin typeface="Calibri"/>
              </a:rPr>
              <a:t>using</a:t>
            </a:r>
            <a:r>
              <a:rPr lang="fr-FR" b="0" strike="noStrike" spc="-1" dirty="0">
                <a:solidFill>
                  <a:srgbClr val="1F497D"/>
                </a:solidFill>
                <a:uFillTx/>
                <a:latin typeface="Calibri"/>
              </a:rPr>
              <a:t> a </a:t>
            </a:r>
            <a:r>
              <a:rPr lang="fr-FR" b="0" strike="noStrike" spc="-1" dirty="0" err="1">
                <a:solidFill>
                  <a:srgbClr val="1F497D"/>
                </a:solidFill>
                <a:uFillTx/>
                <a:latin typeface="Calibri"/>
              </a:rPr>
              <a:t>ionophoresis</a:t>
            </a:r>
            <a:r>
              <a:rPr lang="fr-FR" b="0" strike="noStrike" spc="-1" dirty="0">
                <a:solidFill>
                  <a:srgbClr val="1F497D"/>
                </a:solidFill>
                <a:uFillTx/>
                <a:latin typeface="Calibri"/>
              </a:rPr>
              <a:t> technique</a:t>
            </a:r>
            <a:endParaRPr lang="fr-FR" b="0" strike="noStrike" spc="-1" dirty="0">
              <a:latin typeface="Arial"/>
            </a:endParaRPr>
          </a:p>
        </p:txBody>
      </p:sp>
      <p:pic>
        <p:nvPicPr>
          <p:cNvPr id="35" name="Picture 5">
            <a:extLst>
              <a:ext uri="{FF2B5EF4-FFF2-40B4-BE49-F238E27FC236}">
                <a16:creationId xmlns:a16="http://schemas.microsoft.com/office/drawing/2014/main" id="{53197AF4-CD05-2D46-8048-1679925D17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943" y="1666282"/>
            <a:ext cx="1898539" cy="1720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ZoneTexte 35">
            <a:extLst>
              <a:ext uri="{FF2B5EF4-FFF2-40B4-BE49-F238E27FC236}">
                <a16:creationId xmlns:a16="http://schemas.microsoft.com/office/drawing/2014/main" id="{1733A22C-E679-CE49-B92B-CEAFFC11E935}"/>
              </a:ext>
            </a:extLst>
          </p:cNvPr>
          <p:cNvSpPr txBox="1"/>
          <p:nvPr/>
        </p:nvSpPr>
        <p:spPr>
          <a:xfrm>
            <a:off x="478420" y="3386484"/>
            <a:ext cx="1727396" cy="307777"/>
          </a:xfrm>
          <a:prstGeom prst="rect">
            <a:avLst/>
          </a:prstGeom>
          <a:noFill/>
        </p:spPr>
        <p:txBody>
          <a:bodyPr wrap="none" rtlCol="0">
            <a:spAutoFit/>
          </a:bodyPr>
          <a:lstStyle/>
          <a:p>
            <a:r>
              <a:rPr lang="en-US" sz="1400" dirty="0">
                <a:solidFill>
                  <a:srgbClr val="1E497C"/>
                </a:solidFill>
              </a:rPr>
              <a:t>Accelerated diffusion</a:t>
            </a:r>
          </a:p>
        </p:txBody>
      </p:sp>
      <p:sp>
        <p:nvSpPr>
          <p:cNvPr id="7" name="Rectangle 6">
            <a:extLst>
              <a:ext uri="{FF2B5EF4-FFF2-40B4-BE49-F238E27FC236}">
                <a16:creationId xmlns:a16="http://schemas.microsoft.com/office/drawing/2014/main" id="{5F26B1C5-7124-FA44-ADC6-DA286B543BC1}"/>
              </a:ext>
            </a:extLst>
          </p:cNvPr>
          <p:cNvSpPr/>
          <p:nvPr/>
        </p:nvSpPr>
        <p:spPr>
          <a:xfrm>
            <a:off x="5296886" y="964670"/>
            <a:ext cx="3736407" cy="369332"/>
          </a:xfrm>
          <a:prstGeom prst="rect">
            <a:avLst/>
          </a:prstGeom>
        </p:spPr>
        <p:txBody>
          <a:bodyPr wrap="none">
            <a:spAutoFit/>
          </a:bodyPr>
          <a:lstStyle/>
          <a:p>
            <a:r>
              <a:rPr lang="fr-FR" dirty="0">
                <a:solidFill>
                  <a:srgbClr val="1E497C"/>
                </a:solidFill>
              </a:rPr>
              <a:t>Soft Neural Probes for </a:t>
            </a:r>
            <a:r>
              <a:rPr lang="fr-FR" dirty="0" err="1">
                <a:solidFill>
                  <a:srgbClr val="1E497C"/>
                </a:solidFill>
              </a:rPr>
              <a:t>brain</a:t>
            </a:r>
            <a:r>
              <a:rPr lang="fr-FR" dirty="0">
                <a:solidFill>
                  <a:srgbClr val="1E497C"/>
                </a:solidFill>
              </a:rPr>
              <a:t> </a:t>
            </a:r>
            <a:r>
              <a:rPr lang="fr-FR" dirty="0" err="1">
                <a:solidFill>
                  <a:srgbClr val="1E497C"/>
                </a:solidFill>
              </a:rPr>
              <a:t>recording</a:t>
            </a:r>
            <a:endParaRPr lang="en-US" dirty="0">
              <a:solidFill>
                <a:srgbClr val="1E497C"/>
              </a:solidFill>
            </a:endParaRPr>
          </a:p>
        </p:txBody>
      </p:sp>
      <p:pic>
        <p:nvPicPr>
          <p:cNvPr id="39" name="Picture 3" descr="C:\Users\vcastagn.LAAS\Documents\LAVORO\PhD thesis LATEX\THESIS CASTAGNOLA\Images\elecfinal.jpg">
            <a:extLst>
              <a:ext uri="{FF2B5EF4-FFF2-40B4-BE49-F238E27FC236}">
                <a16:creationId xmlns:a16="http://schemas.microsoft.com/office/drawing/2014/main" id="{76E66937-D43F-4F4C-90C7-EAB23079067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2294" r="347"/>
          <a:stretch/>
        </p:blipFill>
        <p:spPr bwMode="auto">
          <a:xfrm>
            <a:off x="5130746" y="1568422"/>
            <a:ext cx="2574815" cy="1328229"/>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F210B526-8A0C-1D45-9656-4006134EC78C}"/>
              </a:ext>
            </a:extLst>
          </p:cNvPr>
          <p:cNvSpPr/>
          <p:nvPr/>
        </p:nvSpPr>
        <p:spPr>
          <a:xfrm>
            <a:off x="5357641" y="5925697"/>
            <a:ext cx="3675652" cy="276999"/>
          </a:xfrm>
          <a:prstGeom prst="rect">
            <a:avLst/>
          </a:prstGeom>
        </p:spPr>
        <p:txBody>
          <a:bodyPr wrap="square">
            <a:spAutoFit/>
          </a:bodyPr>
          <a:lstStyle/>
          <a:p>
            <a:r>
              <a:rPr lang="en-US" sz="1200" i="1" dirty="0">
                <a:solidFill>
                  <a:srgbClr val="1E497C"/>
                </a:solidFill>
              </a:rPr>
              <a:t>V. </a:t>
            </a:r>
            <a:r>
              <a:rPr lang="en-US" sz="1200" i="1" dirty="0" err="1">
                <a:solidFill>
                  <a:srgbClr val="1E497C"/>
                </a:solidFill>
              </a:rPr>
              <a:t>Castagnola</a:t>
            </a:r>
            <a:r>
              <a:rPr lang="en-US" sz="1200" i="1" dirty="0">
                <a:solidFill>
                  <a:srgbClr val="1E497C"/>
                </a:solidFill>
              </a:rPr>
              <a:t> et al. Biosensors and Bioelectronics 2015</a:t>
            </a:r>
            <a:endParaRPr lang="fr-FR" sz="1200" i="1" dirty="0">
              <a:solidFill>
                <a:srgbClr val="1E497C"/>
              </a:solidFill>
            </a:endParaRPr>
          </a:p>
        </p:txBody>
      </p:sp>
      <p:pic>
        <p:nvPicPr>
          <p:cNvPr id="40" name="Picture 3">
            <a:extLst>
              <a:ext uri="{FF2B5EF4-FFF2-40B4-BE49-F238E27FC236}">
                <a16:creationId xmlns:a16="http://schemas.microsoft.com/office/drawing/2014/main" id="{7FA3D58A-BE58-464E-B190-D079E3E453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5089" y="3131071"/>
            <a:ext cx="2443738" cy="2726760"/>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5" name="ZoneTexte 14">
            <a:extLst>
              <a:ext uri="{FF2B5EF4-FFF2-40B4-BE49-F238E27FC236}">
                <a16:creationId xmlns:a16="http://schemas.microsoft.com/office/drawing/2014/main" id="{76D371AF-B519-CF47-8128-54FE6A8F8DA9}"/>
              </a:ext>
            </a:extLst>
          </p:cNvPr>
          <p:cNvSpPr txBox="1"/>
          <p:nvPr/>
        </p:nvSpPr>
        <p:spPr>
          <a:xfrm>
            <a:off x="7801563" y="1711787"/>
            <a:ext cx="1807264" cy="738664"/>
          </a:xfrm>
          <a:prstGeom prst="rect">
            <a:avLst/>
          </a:prstGeom>
          <a:noFill/>
        </p:spPr>
        <p:txBody>
          <a:bodyPr wrap="square" rtlCol="0">
            <a:spAutoFit/>
          </a:bodyPr>
          <a:lstStyle/>
          <a:p>
            <a:r>
              <a:rPr lang="fr-FR" sz="1400" dirty="0">
                <a:solidFill>
                  <a:srgbClr val="1E497C"/>
                </a:solidFill>
              </a:rPr>
              <a:t>Implantable neural </a:t>
            </a:r>
            <a:r>
              <a:rPr lang="fr-FR" sz="1400" dirty="0" err="1">
                <a:solidFill>
                  <a:srgbClr val="1E497C"/>
                </a:solidFill>
              </a:rPr>
              <a:t>prosthetics</a:t>
            </a:r>
            <a:r>
              <a:rPr lang="fr-FR" sz="1400" dirty="0">
                <a:solidFill>
                  <a:srgbClr val="1E497C"/>
                </a:solidFill>
              </a:rPr>
              <a:t> </a:t>
            </a:r>
            <a:r>
              <a:rPr lang="fr-FR" sz="1400" dirty="0" err="1">
                <a:solidFill>
                  <a:srgbClr val="1E497C"/>
                </a:solidFill>
              </a:rPr>
              <a:t>device</a:t>
            </a:r>
            <a:r>
              <a:rPr lang="fr-FR" sz="1400" dirty="0">
                <a:solidFill>
                  <a:srgbClr val="1E497C"/>
                </a:solidFill>
              </a:rPr>
              <a:t> </a:t>
            </a:r>
          </a:p>
          <a:p>
            <a:endParaRPr lang="en-US" sz="1400" dirty="0">
              <a:solidFill>
                <a:srgbClr val="1E497C"/>
              </a:solidFill>
            </a:endParaRPr>
          </a:p>
        </p:txBody>
      </p:sp>
      <p:sp>
        <p:nvSpPr>
          <p:cNvPr id="16" name="Rectangle 15">
            <a:extLst>
              <a:ext uri="{FF2B5EF4-FFF2-40B4-BE49-F238E27FC236}">
                <a16:creationId xmlns:a16="http://schemas.microsoft.com/office/drawing/2014/main" id="{98DFA2E9-C045-5546-AAA2-5E3E1F689D24}"/>
              </a:ext>
            </a:extLst>
          </p:cNvPr>
          <p:cNvSpPr/>
          <p:nvPr/>
        </p:nvSpPr>
        <p:spPr>
          <a:xfrm>
            <a:off x="5296886" y="3651002"/>
            <a:ext cx="1672590" cy="1169551"/>
          </a:xfrm>
          <a:prstGeom prst="rect">
            <a:avLst/>
          </a:prstGeom>
        </p:spPr>
        <p:txBody>
          <a:bodyPr wrap="square">
            <a:spAutoFit/>
          </a:bodyPr>
          <a:lstStyle/>
          <a:p>
            <a:r>
              <a:rPr lang="en-US" sz="1400" i="1" dirty="0">
                <a:solidFill>
                  <a:srgbClr val="1E497C"/>
                </a:solidFill>
              </a:rPr>
              <a:t>- Efficiency</a:t>
            </a:r>
          </a:p>
          <a:p>
            <a:r>
              <a:rPr lang="en-US" sz="1400" i="1" dirty="0">
                <a:solidFill>
                  <a:srgbClr val="1E497C"/>
                </a:solidFill>
              </a:rPr>
              <a:t>- Biocompatibility</a:t>
            </a:r>
          </a:p>
          <a:p>
            <a:r>
              <a:rPr lang="en-US" sz="1400" i="1" dirty="0">
                <a:solidFill>
                  <a:srgbClr val="1E497C"/>
                </a:solidFill>
              </a:rPr>
              <a:t>- Stability </a:t>
            </a:r>
          </a:p>
          <a:p>
            <a:r>
              <a:rPr lang="en-US" sz="1400" i="1" dirty="0">
                <a:solidFill>
                  <a:srgbClr val="1E497C"/>
                </a:solidFill>
              </a:rPr>
              <a:t>of the implanted electrodes</a:t>
            </a:r>
          </a:p>
        </p:txBody>
      </p:sp>
    </p:spTree>
    <p:extLst>
      <p:ext uri="{BB962C8B-B14F-4D97-AF65-F5344CB8AC3E}">
        <p14:creationId xmlns:p14="http://schemas.microsoft.com/office/powerpoint/2010/main" val="2538472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80FB4D-73CF-C34F-8665-C6B58800C055}"/>
              </a:ext>
            </a:extLst>
          </p:cNvPr>
          <p:cNvSpPr>
            <a:spLocks noGrp="1"/>
          </p:cNvSpPr>
          <p:nvPr>
            <p:ph type="title"/>
          </p:nvPr>
        </p:nvSpPr>
        <p:spPr>
          <a:xfrm>
            <a:off x="1563688" y="92076"/>
            <a:ext cx="8208536" cy="638174"/>
          </a:xfrm>
        </p:spPr>
        <p:txBody>
          <a:bodyPr>
            <a:normAutofit fontScale="90000"/>
          </a:bodyPr>
          <a:lstStyle/>
          <a:p>
            <a:r>
              <a:rPr lang="en-US" dirty="0"/>
              <a:t>Industrial transfers examples</a:t>
            </a:r>
          </a:p>
        </p:txBody>
      </p:sp>
      <p:pic>
        <p:nvPicPr>
          <p:cNvPr id="21" name="Picture 3">
            <a:extLst>
              <a:ext uri="{FF2B5EF4-FFF2-40B4-BE49-F238E27FC236}">
                <a16:creationId xmlns:a16="http://schemas.microsoft.com/office/drawing/2014/main" id="{3BF523C4-D5FA-344C-8A07-A7DDDAC8E540}"/>
              </a:ext>
            </a:extLst>
          </p:cNvPr>
          <p:cNvPicPr/>
          <p:nvPr/>
        </p:nvPicPr>
        <p:blipFill>
          <a:blip r:embed="rId3"/>
          <a:srcRect l="31390" t="15989" r="29913" b="23145"/>
          <a:stretch/>
        </p:blipFill>
        <p:spPr>
          <a:xfrm>
            <a:off x="1106652" y="1977113"/>
            <a:ext cx="2860826" cy="2713528"/>
          </a:xfrm>
          <a:prstGeom prst="rect">
            <a:avLst/>
          </a:prstGeom>
          <a:ln>
            <a:noFill/>
          </a:ln>
        </p:spPr>
      </p:pic>
      <p:sp>
        <p:nvSpPr>
          <p:cNvPr id="22" name="CustomShape 17">
            <a:extLst>
              <a:ext uri="{FF2B5EF4-FFF2-40B4-BE49-F238E27FC236}">
                <a16:creationId xmlns:a16="http://schemas.microsoft.com/office/drawing/2014/main" id="{EE3B0A06-191D-F84D-9A43-5AB2E3CDDD49}"/>
              </a:ext>
            </a:extLst>
          </p:cNvPr>
          <p:cNvSpPr/>
          <p:nvPr/>
        </p:nvSpPr>
        <p:spPr>
          <a:xfrm>
            <a:off x="76027" y="1129931"/>
            <a:ext cx="4384787"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b="0" strike="noStrike" spc="-1" dirty="0">
                <a:solidFill>
                  <a:srgbClr val="C00000"/>
                </a:solidFill>
                <a:uFillTx/>
              </a:rPr>
              <a:t>DNA </a:t>
            </a:r>
            <a:r>
              <a:rPr lang="fr-FR" b="0" strike="noStrike" spc="-1" dirty="0" err="1">
                <a:solidFill>
                  <a:srgbClr val="C00000"/>
                </a:solidFill>
                <a:uFillTx/>
              </a:rPr>
              <a:t>biomarker</a:t>
            </a:r>
            <a:r>
              <a:rPr lang="fr-FR" b="0" strike="noStrike" spc="-1" dirty="0">
                <a:solidFill>
                  <a:srgbClr val="C00000"/>
                </a:solidFill>
                <a:uFillTx/>
              </a:rPr>
              <a:t> </a:t>
            </a:r>
            <a:r>
              <a:rPr lang="fr-FR" spc="-1" dirty="0">
                <a:solidFill>
                  <a:srgbClr val="C00000"/>
                </a:solidFill>
              </a:rPr>
              <a:t>identification </a:t>
            </a:r>
            <a:r>
              <a:rPr lang="fr-FR" spc="-1" dirty="0" err="1">
                <a:solidFill>
                  <a:srgbClr val="C00000"/>
                </a:solidFill>
              </a:rPr>
              <a:t>through</a:t>
            </a:r>
            <a:r>
              <a:rPr lang="fr-FR" spc="-1" dirty="0">
                <a:solidFill>
                  <a:srgbClr val="C00000"/>
                </a:solidFill>
              </a:rPr>
              <a:t> size </a:t>
            </a:r>
            <a:r>
              <a:rPr lang="fr-FR" spc="-1" dirty="0" err="1">
                <a:solidFill>
                  <a:srgbClr val="C00000"/>
                </a:solidFill>
              </a:rPr>
              <a:t>profiling</a:t>
            </a:r>
            <a:r>
              <a:rPr lang="fr-FR" spc="-1" dirty="0">
                <a:solidFill>
                  <a:srgbClr val="C00000"/>
                </a:solidFill>
              </a:rPr>
              <a:t> in </a:t>
            </a:r>
            <a:r>
              <a:rPr lang="fr-FR" b="0" strike="noStrike" spc="-1" dirty="0" err="1">
                <a:solidFill>
                  <a:srgbClr val="C00000"/>
                </a:solidFill>
                <a:uFillTx/>
              </a:rPr>
              <a:t>blood</a:t>
            </a:r>
            <a:r>
              <a:rPr lang="fr-FR" b="0" strike="noStrike" spc="-1" dirty="0">
                <a:solidFill>
                  <a:srgbClr val="C00000"/>
                </a:solidFill>
                <a:uFillTx/>
              </a:rPr>
              <a:t> </a:t>
            </a:r>
            <a:r>
              <a:rPr lang="fr-FR" b="0" strike="noStrike" spc="-1" dirty="0" err="1">
                <a:solidFill>
                  <a:srgbClr val="C00000"/>
                </a:solidFill>
                <a:uFillTx/>
              </a:rPr>
              <a:t>sampling</a:t>
            </a:r>
            <a:endParaRPr lang="fr-FR" b="0" strike="noStrike" spc="-1" dirty="0">
              <a:solidFill>
                <a:srgbClr val="C00000"/>
              </a:solidFill>
            </a:endParaRPr>
          </a:p>
        </p:txBody>
      </p:sp>
      <p:pic>
        <p:nvPicPr>
          <p:cNvPr id="23" name="Picture 2">
            <a:extLst>
              <a:ext uri="{FF2B5EF4-FFF2-40B4-BE49-F238E27FC236}">
                <a16:creationId xmlns:a16="http://schemas.microsoft.com/office/drawing/2014/main" id="{5147714A-B992-0F4D-A8E5-33CC0AA255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862" t="36413" r="16379" b="30073"/>
          <a:stretch/>
        </p:blipFill>
        <p:spPr bwMode="auto">
          <a:xfrm>
            <a:off x="372497" y="5001134"/>
            <a:ext cx="3777421" cy="111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0F27902A-E668-B24A-85AA-89118FE917E5}"/>
              </a:ext>
            </a:extLst>
          </p:cNvPr>
          <p:cNvSpPr/>
          <p:nvPr/>
        </p:nvSpPr>
        <p:spPr>
          <a:xfrm>
            <a:off x="872579" y="4693357"/>
            <a:ext cx="2224007" cy="307777"/>
          </a:xfrm>
          <a:prstGeom prst="rect">
            <a:avLst/>
          </a:prstGeom>
        </p:spPr>
        <p:txBody>
          <a:bodyPr wrap="none">
            <a:spAutoFit/>
          </a:bodyPr>
          <a:lstStyle/>
          <a:p>
            <a:r>
              <a:rPr lang="en-US" sz="1400" dirty="0"/>
              <a:t>Sensitivity down to 10 </a:t>
            </a:r>
            <a:r>
              <a:rPr lang="en-US" sz="1400" dirty="0" err="1"/>
              <a:t>fg</a:t>
            </a:r>
            <a:r>
              <a:rPr lang="en-US" sz="1400" dirty="0"/>
              <a:t>/µL</a:t>
            </a:r>
          </a:p>
        </p:txBody>
      </p:sp>
      <p:pic>
        <p:nvPicPr>
          <p:cNvPr id="25" name="Picture 3">
            <a:extLst>
              <a:ext uri="{FF2B5EF4-FFF2-40B4-BE49-F238E27FC236}">
                <a16:creationId xmlns:a16="http://schemas.microsoft.com/office/drawing/2014/main" id="{9BC38BBA-EF65-2B47-8CC1-E96AF2800A8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9444" y="1581930"/>
            <a:ext cx="1329138" cy="1001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6" name="Grouper 4">
            <a:extLst>
              <a:ext uri="{FF2B5EF4-FFF2-40B4-BE49-F238E27FC236}">
                <a16:creationId xmlns:a16="http://schemas.microsoft.com/office/drawing/2014/main" id="{99BDA445-C7CF-7E42-A112-29F15F01E369}"/>
              </a:ext>
            </a:extLst>
          </p:cNvPr>
          <p:cNvGrpSpPr/>
          <p:nvPr/>
        </p:nvGrpSpPr>
        <p:grpSpPr>
          <a:xfrm>
            <a:off x="4872984" y="2850661"/>
            <a:ext cx="1639451" cy="1209035"/>
            <a:chOff x="-31464" y="1468808"/>
            <a:chExt cx="5921355" cy="5025270"/>
          </a:xfrm>
        </p:grpSpPr>
        <p:pic>
          <p:nvPicPr>
            <p:cNvPr id="27" name="图片 4">
              <a:extLst>
                <a:ext uri="{FF2B5EF4-FFF2-40B4-BE49-F238E27FC236}">
                  <a16:creationId xmlns:a16="http://schemas.microsoft.com/office/drawing/2014/main" id="{55E4AD40-CD6A-3141-943E-B311C5A97178}"/>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Effect>
                        <a14:brightnessContrast bright="40000" contrast="20000"/>
                      </a14:imgEffect>
                    </a14:imgLayer>
                  </a14:imgProps>
                </a:ext>
                <a:ext uri="{28A0092B-C50C-407E-A947-70E740481C1C}">
                  <a14:useLocalDpi xmlns:a14="http://schemas.microsoft.com/office/drawing/2010/main" val="0"/>
                </a:ext>
              </a:extLst>
            </a:blip>
            <a:srcRect l="3069" t="5377" r="14057" b="7339"/>
            <a:stretch/>
          </p:blipFill>
          <p:spPr>
            <a:xfrm>
              <a:off x="838898" y="1468808"/>
              <a:ext cx="1734027" cy="3585664"/>
            </a:xfrm>
            <a:prstGeom prst="rect">
              <a:avLst/>
            </a:prstGeom>
          </p:spPr>
        </p:pic>
        <p:sp>
          <p:nvSpPr>
            <p:cNvPr id="28" name="Ellipse 27">
              <a:extLst>
                <a:ext uri="{FF2B5EF4-FFF2-40B4-BE49-F238E27FC236}">
                  <a16:creationId xmlns:a16="http://schemas.microsoft.com/office/drawing/2014/main" id="{2B204730-CAA4-264C-BEDA-27CB23577114}"/>
                </a:ext>
              </a:extLst>
            </p:cNvPr>
            <p:cNvSpPr/>
            <p:nvPr/>
          </p:nvSpPr>
          <p:spPr>
            <a:xfrm>
              <a:off x="2522059" y="3366703"/>
              <a:ext cx="342900" cy="342900"/>
            </a:xfrm>
            <a:prstGeom prst="ellipse">
              <a:avLst/>
            </a:prstGeom>
            <a:solidFill>
              <a:srgbClr val="FF006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a:p>
          </p:txBody>
        </p:sp>
        <p:sp>
          <p:nvSpPr>
            <p:cNvPr id="29" name="Ellipse 28">
              <a:extLst>
                <a:ext uri="{FF2B5EF4-FFF2-40B4-BE49-F238E27FC236}">
                  <a16:creationId xmlns:a16="http://schemas.microsoft.com/office/drawing/2014/main" id="{2CBBC555-3E5A-4D45-88AE-4475C2DB3B62}"/>
                </a:ext>
              </a:extLst>
            </p:cNvPr>
            <p:cNvSpPr/>
            <p:nvPr/>
          </p:nvSpPr>
          <p:spPr>
            <a:xfrm>
              <a:off x="1604515" y="5059247"/>
              <a:ext cx="342900" cy="342900"/>
            </a:xfrm>
            <a:prstGeom prst="ellipse">
              <a:avLst/>
            </a:prstGeom>
            <a:solidFill>
              <a:srgbClr val="33CC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a:p>
          </p:txBody>
        </p:sp>
        <p:sp>
          <p:nvSpPr>
            <p:cNvPr id="30" name="Arc 29">
              <a:extLst>
                <a:ext uri="{FF2B5EF4-FFF2-40B4-BE49-F238E27FC236}">
                  <a16:creationId xmlns:a16="http://schemas.microsoft.com/office/drawing/2014/main" id="{7312161A-E11B-324E-9A41-E661ACF32243}"/>
                </a:ext>
              </a:extLst>
            </p:cNvPr>
            <p:cNvSpPr/>
            <p:nvPr/>
          </p:nvSpPr>
          <p:spPr>
            <a:xfrm rot="2697493">
              <a:off x="-31464" y="4194631"/>
              <a:ext cx="1028700" cy="957262"/>
            </a:xfrm>
            <a:prstGeom prst="arc">
              <a:avLst/>
            </a:prstGeom>
            <a:noFill/>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000"/>
            </a:p>
          </p:txBody>
        </p:sp>
        <p:sp>
          <p:nvSpPr>
            <p:cNvPr id="31" name="Arc 30">
              <a:extLst>
                <a:ext uri="{FF2B5EF4-FFF2-40B4-BE49-F238E27FC236}">
                  <a16:creationId xmlns:a16="http://schemas.microsoft.com/office/drawing/2014/main" id="{DEDEB53F-4804-9947-9298-20711A92522B}"/>
                </a:ext>
              </a:extLst>
            </p:cNvPr>
            <p:cNvSpPr/>
            <p:nvPr/>
          </p:nvSpPr>
          <p:spPr>
            <a:xfrm rot="2697493">
              <a:off x="220393" y="4194631"/>
              <a:ext cx="1028700" cy="957262"/>
            </a:xfrm>
            <a:prstGeom prst="arc">
              <a:avLst/>
            </a:prstGeom>
            <a:noFill/>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000"/>
            </a:p>
          </p:txBody>
        </p:sp>
        <p:sp>
          <p:nvSpPr>
            <p:cNvPr id="32" name="Arc 31">
              <a:extLst>
                <a:ext uri="{FF2B5EF4-FFF2-40B4-BE49-F238E27FC236}">
                  <a16:creationId xmlns:a16="http://schemas.microsoft.com/office/drawing/2014/main" id="{4A13384A-DDBF-A045-B39E-32A53CC5E838}"/>
                </a:ext>
              </a:extLst>
            </p:cNvPr>
            <p:cNvSpPr/>
            <p:nvPr/>
          </p:nvSpPr>
          <p:spPr>
            <a:xfrm rot="2697493">
              <a:off x="472251" y="4194631"/>
              <a:ext cx="1028700" cy="957262"/>
            </a:xfrm>
            <a:prstGeom prst="arc">
              <a:avLst/>
            </a:prstGeom>
            <a:noFill/>
            <a:ln w="28575">
              <a:solidFill>
                <a:srgbClr val="FF99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000"/>
            </a:p>
          </p:txBody>
        </p:sp>
        <p:sp>
          <p:nvSpPr>
            <p:cNvPr id="33" name="Arc 32">
              <a:extLst>
                <a:ext uri="{FF2B5EF4-FFF2-40B4-BE49-F238E27FC236}">
                  <a16:creationId xmlns:a16="http://schemas.microsoft.com/office/drawing/2014/main" id="{0A88C3AF-8395-0644-B627-7488F848B94B}"/>
                </a:ext>
              </a:extLst>
            </p:cNvPr>
            <p:cNvSpPr/>
            <p:nvPr/>
          </p:nvSpPr>
          <p:spPr>
            <a:xfrm rot="2697493">
              <a:off x="724109" y="4194631"/>
              <a:ext cx="1028700" cy="957262"/>
            </a:xfrm>
            <a:prstGeom prst="arc">
              <a:avLst/>
            </a:prstGeom>
            <a:noFill/>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000"/>
            </a:p>
          </p:txBody>
        </p:sp>
        <p:sp>
          <p:nvSpPr>
            <p:cNvPr id="34" name="Arc 33">
              <a:extLst>
                <a:ext uri="{FF2B5EF4-FFF2-40B4-BE49-F238E27FC236}">
                  <a16:creationId xmlns:a16="http://schemas.microsoft.com/office/drawing/2014/main" id="{CAC0092A-A6CC-1A42-B2F3-7FC336AC2461}"/>
                </a:ext>
              </a:extLst>
            </p:cNvPr>
            <p:cNvSpPr/>
            <p:nvPr/>
          </p:nvSpPr>
          <p:spPr>
            <a:xfrm rot="2697493">
              <a:off x="975966" y="4194631"/>
              <a:ext cx="1028700" cy="957262"/>
            </a:xfrm>
            <a:prstGeom prst="arc">
              <a:avLst/>
            </a:prstGeom>
            <a:noFill/>
            <a:ln w="28575">
              <a:solidFill>
                <a:srgbClr val="CCFF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000"/>
            </a:p>
          </p:txBody>
        </p:sp>
        <p:sp>
          <p:nvSpPr>
            <p:cNvPr id="35" name="Arc 34">
              <a:extLst>
                <a:ext uri="{FF2B5EF4-FFF2-40B4-BE49-F238E27FC236}">
                  <a16:creationId xmlns:a16="http://schemas.microsoft.com/office/drawing/2014/main" id="{1CEA4CD1-4C76-A24E-9828-198DA135EF3E}"/>
                </a:ext>
              </a:extLst>
            </p:cNvPr>
            <p:cNvSpPr/>
            <p:nvPr/>
          </p:nvSpPr>
          <p:spPr>
            <a:xfrm rot="2697493">
              <a:off x="1227823" y="4194631"/>
              <a:ext cx="1028700" cy="957262"/>
            </a:xfrm>
            <a:prstGeom prst="arc">
              <a:avLst/>
            </a:prstGeom>
            <a:noFill/>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000"/>
            </a:p>
          </p:txBody>
        </p:sp>
        <p:sp>
          <p:nvSpPr>
            <p:cNvPr id="36" name="Arc 35">
              <a:extLst>
                <a:ext uri="{FF2B5EF4-FFF2-40B4-BE49-F238E27FC236}">
                  <a16:creationId xmlns:a16="http://schemas.microsoft.com/office/drawing/2014/main" id="{420FD88C-1B11-284D-A916-690E42BED222}"/>
                </a:ext>
              </a:extLst>
            </p:cNvPr>
            <p:cNvSpPr/>
            <p:nvPr/>
          </p:nvSpPr>
          <p:spPr>
            <a:xfrm rot="2697493">
              <a:off x="1479681" y="4194631"/>
              <a:ext cx="1028700" cy="957262"/>
            </a:xfrm>
            <a:prstGeom prst="arc">
              <a:avLst/>
            </a:prstGeom>
            <a:noFill/>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000"/>
            </a:p>
          </p:txBody>
        </p:sp>
        <p:sp>
          <p:nvSpPr>
            <p:cNvPr id="37" name="Arc 36">
              <a:extLst>
                <a:ext uri="{FF2B5EF4-FFF2-40B4-BE49-F238E27FC236}">
                  <a16:creationId xmlns:a16="http://schemas.microsoft.com/office/drawing/2014/main" id="{A7DE8021-05FB-954D-94DD-33DB9FEE629D}"/>
                </a:ext>
              </a:extLst>
            </p:cNvPr>
            <p:cNvSpPr/>
            <p:nvPr/>
          </p:nvSpPr>
          <p:spPr>
            <a:xfrm rot="13850682">
              <a:off x="2293455" y="3132594"/>
              <a:ext cx="1028700" cy="957262"/>
            </a:xfrm>
            <a:prstGeom prst="arc">
              <a:avLst/>
            </a:prstGeom>
            <a:noFill/>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000"/>
            </a:p>
          </p:txBody>
        </p:sp>
        <p:sp>
          <p:nvSpPr>
            <p:cNvPr id="38" name="Arc 37">
              <a:extLst>
                <a:ext uri="{FF2B5EF4-FFF2-40B4-BE49-F238E27FC236}">
                  <a16:creationId xmlns:a16="http://schemas.microsoft.com/office/drawing/2014/main" id="{264FB389-879C-3245-ABA7-CD77BFC1461E}"/>
                </a:ext>
              </a:extLst>
            </p:cNvPr>
            <p:cNvSpPr/>
            <p:nvPr/>
          </p:nvSpPr>
          <p:spPr>
            <a:xfrm rot="13850682">
              <a:off x="2101249" y="3132595"/>
              <a:ext cx="1028700" cy="957262"/>
            </a:xfrm>
            <a:prstGeom prst="arc">
              <a:avLst/>
            </a:prstGeom>
            <a:noFill/>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000"/>
            </a:p>
          </p:txBody>
        </p:sp>
        <p:sp>
          <p:nvSpPr>
            <p:cNvPr id="39" name="Arc 38">
              <a:extLst>
                <a:ext uri="{FF2B5EF4-FFF2-40B4-BE49-F238E27FC236}">
                  <a16:creationId xmlns:a16="http://schemas.microsoft.com/office/drawing/2014/main" id="{594F9124-9936-2342-95CF-E469971AED5F}"/>
                </a:ext>
              </a:extLst>
            </p:cNvPr>
            <p:cNvSpPr/>
            <p:nvPr/>
          </p:nvSpPr>
          <p:spPr>
            <a:xfrm rot="13850682">
              <a:off x="1885511" y="3132595"/>
              <a:ext cx="1028700" cy="957262"/>
            </a:xfrm>
            <a:prstGeom prst="arc">
              <a:avLst/>
            </a:prstGeom>
            <a:noFill/>
            <a:ln w="28575">
              <a:solidFill>
                <a:srgbClr val="FF99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000"/>
            </a:p>
          </p:txBody>
        </p:sp>
        <p:sp>
          <p:nvSpPr>
            <p:cNvPr id="40" name="Arc 39">
              <a:extLst>
                <a:ext uri="{FF2B5EF4-FFF2-40B4-BE49-F238E27FC236}">
                  <a16:creationId xmlns:a16="http://schemas.microsoft.com/office/drawing/2014/main" id="{F64DC115-6EA0-934A-B8B5-3B273B472672}"/>
                </a:ext>
              </a:extLst>
            </p:cNvPr>
            <p:cNvSpPr/>
            <p:nvPr/>
          </p:nvSpPr>
          <p:spPr>
            <a:xfrm rot="13850682">
              <a:off x="1669772" y="3132595"/>
              <a:ext cx="1028700" cy="957262"/>
            </a:xfrm>
            <a:prstGeom prst="arc">
              <a:avLst/>
            </a:prstGeom>
            <a:noFill/>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000"/>
            </a:p>
          </p:txBody>
        </p:sp>
        <p:sp>
          <p:nvSpPr>
            <p:cNvPr id="41" name="Arc 40">
              <a:extLst>
                <a:ext uri="{FF2B5EF4-FFF2-40B4-BE49-F238E27FC236}">
                  <a16:creationId xmlns:a16="http://schemas.microsoft.com/office/drawing/2014/main" id="{644070F5-3C27-B84E-B231-47F79B9F6F40}"/>
                </a:ext>
              </a:extLst>
            </p:cNvPr>
            <p:cNvSpPr/>
            <p:nvPr/>
          </p:nvSpPr>
          <p:spPr>
            <a:xfrm rot="3052783">
              <a:off x="986438" y="3105805"/>
              <a:ext cx="1028700" cy="957262"/>
            </a:xfrm>
            <a:prstGeom prst="arc">
              <a:avLst/>
            </a:prstGeom>
            <a:noFill/>
            <a:ln w="28575">
              <a:solidFill>
                <a:srgbClr val="CCFF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000"/>
            </a:p>
          </p:txBody>
        </p:sp>
        <p:sp>
          <p:nvSpPr>
            <p:cNvPr id="42" name="Arc 41">
              <a:extLst>
                <a:ext uri="{FF2B5EF4-FFF2-40B4-BE49-F238E27FC236}">
                  <a16:creationId xmlns:a16="http://schemas.microsoft.com/office/drawing/2014/main" id="{17A48361-F5A2-124A-894A-DCAA1A913C5B}"/>
                </a:ext>
              </a:extLst>
            </p:cNvPr>
            <p:cNvSpPr/>
            <p:nvPr/>
          </p:nvSpPr>
          <p:spPr>
            <a:xfrm rot="3052783">
              <a:off x="1238295" y="3132595"/>
              <a:ext cx="1028700" cy="957262"/>
            </a:xfrm>
            <a:prstGeom prst="arc">
              <a:avLst/>
            </a:prstGeom>
            <a:noFill/>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000"/>
            </a:p>
          </p:txBody>
        </p:sp>
        <p:sp>
          <p:nvSpPr>
            <p:cNvPr id="43" name="Arc 42">
              <a:extLst>
                <a:ext uri="{FF2B5EF4-FFF2-40B4-BE49-F238E27FC236}">
                  <a16:creationId xmlns:a16="http://schemas.microsoft.com/office/drawing/2014/main" id="{666432F1-B656-4B4B-A6E6-548F10B26A07}"/>
                </a:ext>
              </a:extLst>
            </p:cNvPr>
            <p:cNvSpPr/>
            <p:nvPr/>
          </p:nvSpPr>
          <p:spPr>
            <a:xfrm rot="3052783">
              <a:off x="1454033" y="3132595"/>
              <a:ext cx="1028700" cy="957262"/>
            </a:xfrm>
            <a:prstGeom prst="arc">
              <a:avLst/>
            </a:prstGeom>
            <a:noFill/>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000"/>
            </a:p>
          </p:txBody>
        </p:sp>
        <p:sp>
          <p:nvSpPr>
            <p:cNvPr id="44" name="ZoneTexte 43">
              <a:extLst>
                <a:ext uri="{FF2B5EF4-FFF2-40B4-BE49-F238E27FC236}">
                  <a16:creationId xmlns:a16="http://schemas.microsoft.com/office/drawing/2014/main" id="{02C0AF98-F413-994D-AA41-763BE66DF556}"/>
                </a:ext>
              </a:extLst>
            </p:cNvPr>
            <p:cNvSpPr txBox="1"/>
            <p:nvPr/>
          </p:nvSpPr>
          <p:spPr>
            <a:xfrm>
              <a:off x="2816296" y="1719108"/>
              <a:ext cx="3073595" cy="1556878"/>
            </a:xfrm>
            <a:prstGeom prst="roundRect">
              <a:avLst/>
            </a:prstGeom>
            <a:solidFill>
              <a:schemeClr val="bg1"/>
            </a:solidFill>
            <a:ln>
              <a:solidFill>
                <a:srgbClr val="FF0066"/>
              </a:solidFill>
            </a:ln>
          </p:spPr>
          <p:txBody>
            <a:bodyPr wrap="square" rtlCol="0">
              <a:spAutoFit/>
            </a:bodyPr>
            <a:lstStyle/>
            <a:p>
              <a:r>
                <a:rPr lang="fr-FR" sz="800" dirty="0" err="1"/>
                <a:t>Waveguide</a:t>
              </a:r>
              <a:r>
                <a:rPr lang="fr-FR" sz="800" dirty="0"/>
                <a:t> in </a:t>
              </a:r>
              <a:r>
                <a:rPr lang="fr-FR" sz="800" dirty="0" err="1"/>
                <a:t>reflection</a:t>
              </a:r>
              <a:r>
                <a:rPr lang="fr-FR" sz="800" dirty="0"/>
                <a:t> </a:t>
              </a:r>
            </a:p>
          </p:txBody>
        </p:sp>
        <p:sp>
          <p:nvSpPr>
            <p:cNvPr id="45" name="ZoneTexte 44">
              <a:extLst>
                <a:ext uri="{FF2B5EF4-FFF2-40B4-BE49-F238E27FC236}">
                  <a16:creationId xmlns:a16="http://schemas.microsoft.com/office/drawing/2014/main" id="{6EE76B0A-242D-E84B-9B79-8F9C5BE4303B}"/>
                </a:ext>
              </a:extLst>
            </p:cNvPr>
            <p:cNvSpPr txBox="1"/>
            <p:nvPr/>
          </p:nvSpPr>
          <p:spPr>
            <a:xfrm>
              <a:off x="244434" y="5503339"/>
              <a:ext cx="5514544" cy="990739"/>
            </a:xfrm>
            <a:prstGeom prst="roundRect">
              <a:avLst/>
            </a:prstGeom>
            <a:solidFill>
              <a:schemeClr val="bg1"/>
            </a:solidFill>
            <a:ln>
              <a:solidFill>
                <a:srgbClr val="00B0F0"/>
              </a:solidFill>
            </a:ln>
          </p:spPr>
          <p:txBody>
            <a:bodyPr wrap="square" rtlCol="0">
              <a:spAutoFit/>
            </a:bodyPr>
            <a:lstStyle/>
            <a:p>
              <a:r>
                <a:rPr lang="fr-FR" sz="800" dirty="0" err="1"/>
                <a:t>Waveguide</a:t>
              </a:r>
              <a:r>
                <a:rPr lang="fr-FR" sz="800" dirty="0"/>
                <a:t> in transmission</a:t>
              </a:r>
            </a:p>
          </p:txBody>
        </p:sp>
      </p:grpSp>
      <p:pic>
        <p:nvPicPr>
          <p:cNvPr id="46" name="Image 45">
            <a:extLst>
              <a:ext uri="{FF2B5EF4-FFF2-40B4-BE49-F238E27FC236}">
                <a16:creationId xmlns:a16="http://schemas.microsoft.com/office/drawing/2014/main" id="{D04A4411-787E-4149-9490-1987F3E822D4}"/>
              </a:ext>
            </a:extLst>
          </p:cNvPr>
          <p:cNvPicPr>
            <a:picLocks noChangeAspect="1"/>
          </p:cNvPicPr>
          <p:nvPr/>
        </p:nvPicPr>
        <p:blipFill>
          <a:blip r:embed="rId8"/>
          <a:stretch>
            <a:fillRect/>
          </a:stretch>
        </p:blipFill>
        <p:spPr>
          <a:xfrm>
            <a:off x="6705768" y="2732585"/>
            <a:ext cx="1647156" cy="1393746"/>
          </a:xfrm>
          <a:prstGeom prst="rect">
            <a:avLst/>
          </a:prstGeom>
        </p:spPr>
      </p:pic>
      <p:grpSp>
        <p:nvGrpSpPr>
          <p:cNvPr id="52" name="Groupe 51">
            <a:extLst>
              <a:ext uri="{FF2B5EF4-FFF2-40B4-BE49-F238E27FC236}">
                <a16:creationId xmlns:a16="http://schemas.microsoft.com/office/drawing/2014/main" id="{6FA6EAE9-EE1A-8E45-90D8-3BEF164F2247}"/>
              </a:ext>
            </a:extLst>
          </p:cNvPr>
          <p:cNvGrpSpPr/>
          <p:nvPr/>
        </p:nvGrpSpPr>
        <p:grpSpPr>
          <a:xfrm>
            <a:off x="6924086" y="4303337"/>
            <a:ext cx="2540207" cy="1984478"/>
            <a:chOff x="6645040" y="4212613"/>
            <a:chExt cx="2212935" cy="1664685"/>
          </a:xfrm>
        </p:grpSpPr>
        <p:graphicFrame>
          <p:nvGraphicFramePr>
            <p:cNvPr id="47" name="Graphique 46">
              <a:extLst>
                <a:ext uri="{FF2B5EF4-FFF2-40B4-BE49-F238E27FC236}">
                  <a16:creationId xmlns:a16="http://schemas.microsoft.com/office/drawing/2014/main" id="{747F3C11-B762-4D4F-B217-A75C9BC72881}"/>
                </a:ext>
              </a:extLst>
            </p:cNvPr>
            <p:cNvGraphicFramePr/>
            <p:nvPr>
              <p:extLst>
                <p:ext uri="{D42A27DB-BD31-4B8C-83A1-F6EECF244321}">
                  <p14:modId xmlns:p14="http://schemas.microsoft.com/office/powerpoint/2010/main" val="471561653"/>
                </p:ext>
              </p:extLst>
            </p:nvPr>
          </p:nvGraphicFramePr>
          <p:xfrm>
            <a:off x="6645040" y="4212613"/>
            <a:ext cx="2212935" cy="1664685"/>
          </p:xfrm>
          <a:graphic>
            <a:graphicData uri="http://schemas.openxmlformats.org/drawingml/2006/chart">
              <c:chart xmlns:c="http://schemas.openxmlformats.org/drawingml/2006/chart" xmlns:r="http://schemas.openxmlformats.org/officeDocument/2006/relationships" r:id="rId9"/>
            </a:graphicData>
          </a:graphic>
        </p:graphicFrame>
        <p:sp>
          <p:nvSpPr>
            <p:cNvPr id="48" name="ZoneTexte 1">
              <a:extLst>
                <a:ext uri="{FF2B5EF4-FFF2-40B4-BE49-F238E27FC236}">
                  <a16:creationId xmlns:a16="http://schemas.microsoft.com/office/drawing/2014/main" id="{BB4E6A92-1A93-9344-9399-86B37A1ABF12}"/>
                </a:ext>
              </a:extLst>
            </p:cNvPr>
            <p:cNvSpPr txBox="1"/>
            <p:nvPr/>
          </p:nvSpPr>
          <p:spPr>
            <a:xfrm>
              <a:off x="7927042" y="5128651"/>
              <a:ext cx="752290" cy="260362"/>
            </a:xfrm>
            <a:prstGeom prst="rect">
              <a:avLst/>
            </a:prstGeom>
            <a:noFill/>
            <a:ln w="28575">
              <a:no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chemeClr val="accent2">
                      <a:lumMod val="50000"/>
                    </a:schemeClr>
                  </a:solidFill>
                  <a:effectLst/>
                  <a:uLnTx/>
                  <a:uFillTx/>
                  <a:latin typeface="Calibri" panose="020F0502020204030204" pitchFamily="34" charset="0"/>
                  <a:ea typeface="Times New Roman" panose="02020603050405020304" pitchFamily="18" charset="0"/>
                  <a:cs typeface="Times New Roman" panose="02020603050405020304" pitchFamily="18" charset="0"/>
                </a:rPr>
                <a:t>1%wt</a:t>
              </a:r>
              <a:endParaRPr kumimoji="0" lang="fr-FR" sz="1600" b="0"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Times New Roman" panose="02020603050405020304" pitchFamily="18" charset="0"/>
              </a:endParaRPr>
            </a:p>
          </p:txBody>
        </p:sp>
        <p:sp>
          <p:nvSpPr>
            <p:cNvPr id="49" name="ZoneTexte 1">
              <a:extLst>
                <a:ext uri="{FF2B5EF4-FFF2-40B4-BE49-F238E27FC236}">
                  <a16:creationId xmlns:a16="http://schemas.microsoft.com/office/drawing/2014/main" id="{B95E3F56-80E8-B442-8AA4-228E0141C935}"/>
                </a:ext>
              </a:extLst>
            </p:cNvPr>
            <p:cNvSpPr txBox="1"/>
            <p:nvPr/>
          </p:nvSpPr>
          <p:spPr>
            <a:xfrm>
              <a:off x="7927041" y="4900728"/>
              <a:ext cx="752291" cy="261610"/>
            </a:xfrm>
            <a:prstGeom prst="rect">
              <a:avLst/>
            </a:prstGeom>
            <a:noFill/>
            <a:ln w="28575">
              <a:no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fr-FR" sz="1100" dirty="0">
                  <a:solidFill>
                    <a:schemeClr val="tx1">
                      <a:lumMod val="75000"/>
                      <a:lumOff val="25000"/>
                    </a:schemeClr>
                  </a:solidFill>
                  <a:latin typeface="Calibri" panose="020F0502020204030204" pitchFamily="34" charset="0"/>
                  <a:ea typeface="Times New Roman" panose="02020603050405020304" pitchFamily="18" charset="0"/>
                  <a:cs typeface="Times New Roman" panose="02020603050405020304" pitchFamily="18" charset="0"/>
                </a:rPr>
                <a:t>1</a:t>
              </a:r>
              <a:r>
                <a:rPr kumimoji="0" lang="fr-FR" sz="11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Times New Roman" panose="02020603050405020304" pitchFamily="18" charset="0"/>
                  <a:cs typeface="Times New Roman" panose="02020603050405020304" pitchFamily="18" charset="0"/>
                </a:rPr>
                <a:t>0%wt</a:t>
              </a:r>
              <a:endParaRPr kumimoji="0" lang="fr-FR" sz="1600" b="0" i="0" u="none" strike="noStrike" kern="1200" cap="none" spc="0" normalizeH="0" baseline="0" noProof="0" dirty="0">
                <a:ln>
                  <a:noFill/>
                </a:ln>
                <a:solidFill>
                  <a:schemeClr val="tx1">
                    <a:lumMod val="75000"/>
                    <a:lumOff val="25000"/>
                  </a:schemeClr>
                </a:solidFill>
                <a:effectLst/>
                <a:uLnTx/>
                <a:uFillTx/>
                <a:latin typeface="Times New Roman" panose="02020603050405020304" pitchFamily="18" charset="0"/>
                <a:ea typeface="Times New Roman" panose="02020603050405020304" pitchFamily="18" charset="0"/>
              </a:endParaRPr>
            </a:p>
          </p:txBody>
        </p:sp>
        <p:sp>
          <p:nvSpPr>
            <p:cNvPr id="50" name="ZoneTexte 1">
              <a:extLst>
                <a:ext uri="{FF2B5EF4-FFF2-40B4-BE49-F238E27FC236}">
                  <a16:creationId xmlns:a16="http://schemas.microsoft.com/office/drawing/2014/main" id="{18B37E56-CEE4-2145-BE12-481969770279}"/>
                </a:ext>
              </a:extLst>
            </p:cNvPr>
            <p:cNvSpPr txBox="1"/>
            <p:nvPr/>
          </p:nvSpPr>
          <p:spPr>
            <a:xfrm>
              <a:off x="7905958" y="4275894"/>
              <a:ext cx="791849" cy="261610"/>
            </a:xfrm>
            <a:prstGeom prst="rect">
              <a:avLst/>
            </a:prstGeom>
            <a:noFill/>
            <a:ln w="28575">
              <a:no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008000"/>
                  </a:solidFill>
                  <a:effectLst/>
                  <a:uLnTx/>
                  <a:uFillTx/>
                  <a:latin typeface="Calibri" panose="020F0502020204030204" pitchFamily="34" charset="0"/>
                  <a:ea typeface="Times New Roman" panose="02020603050405020304" pitchFamily="18" charset="0"/>
                  <a:cs typeface="Times New Roman" panose="02020603050405020304" pitchFamily="18" charset="0"/>
                </a:rPr>
                <a:t>C=30%wt</a:t>
              </a:r>
              <a:endParaRPr kumimoji="0" lang="fr-FR" sz="1600" b="1" i="0" u="none" strike="noStrike" kern="1200" cap="none" spc="0" normalizeH="0" baseline="0" noProof="0" dirty="0">
                <a:ln>
                  <a:noFill/>
                </a:ln>
                <a:solidFill>
                  <a:srgbClr val="008000"/>
                </a:solidFill>
                <a:effectLst/>
                <a:uLnTx/>
                <a:uFillTx/>
                <a:latin typeface="Times New Roman" panose="02020603050405020304" pitchFamily="18" charset="0"/>
                <a:ea typeface="Times New Roman" panose="02020603050405020304" pitchFamily="18" charset="0"/>
              </a:endParaRPr>
            </a:p>
          </p:txBody>
        </p:sp>
        <p:sp>
          <p:nvSpPr>
            <p:cNvPr id="51" name="ZoneTexte 1">
              <a:extLst>
                <a:ext uri="{FF2B5EF4-FFF2-40B4-BE49-F238E27FC236}">
                  <a16:creationId xmlns:a16="http://schemas.microsoft.com/office/drawing/2014/main" id="{1760A0E3-5814-3F44-8ADB-95C0E7095568}"/>
                </a:ext>
              </a:extLst>
            </p:cNvPr>
            <p:cNvSpPr txBox="1"/>
            <p:nvPr/>
          </p:nvSpPr>
          <p:spPr>
            <a:xfrm>
              <a:off x="7945516" y="4639118"/>
              <a:ext cx="752291" cy="261610"/>
            </a:xfrm>
            <a:prstGeom prst="rect">
              <a:avLst/>
            </a:prstGeom>
            <a:noFill/>
            <a:ln w="28575">
              <a:noFill/>
            </a:ln>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Times New Roman" panose="02020603050405020304" pitchFamily="18" charset="0"/>
                </a:rPr>
                <a:t>5%wt</a:t>
              </a:r>
              <a:endParaRPr kumimoji="0" lang="fr-FR" sz="1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endParaRPr>
            </a:p>
          </p:txBody>
        </p:sp>
      </p:grpSp>
      <p:sp>
        <p:nvSpPr>
          <p:cNvPr id="53" name="Rectangle 52">
            <a:extLst>
              <a:ext uri="{FF2B5EF4-FFF2-40B4-BE49-F238E27FC236}">
                <a16:creationId xmlns:a16="http://schemas.microsoft.com/office/drawing/2014/main" id="{7A001F3E-942E-664E-9B4A-C49DA126744F}"/>
              </a:ext>
            </a:extLst>
          </p:cNvPr>
          <p:cNvSpPr/>
          <p:nvPr/>
        </p:nvSpPr>
        <p:spPr>
          <a:xfrm>
            <a:off x="5727045" y="1134355"/>
            <a:ext cx="4064112" cy="923330"/>
          </a:xfrm>
          <a:prstGeom prst="rect">
            <a:avLst/>
          </a:prstGeom>
        </p:spPr>
        <p:txBody>
          <a:bodyPr wrap="square">
            <a:spAutoFit/>
          </a:bodyPr>
          <a:lstStyle/>
          <a:p>
            <a:pPr algn="ctr"/>
            <a:r>
              <a:rPr lang="fr-FR" dirty="0">
                <a:solidFill>
                  <a:srgbClr val="7030A0"/>
                </a:solidFill>
                <a:cs typeface="Arial" panose="020B0604020202020204" pitchFamily="34" charset="0"/>
              </a:rPr>
              <a:t>Instrumentation for </a:t>
            </a:r>
            <a:r>
              <a:rPr lang="fr-FR" dirty="0" err="1">
                <a:solidFill>
                  <a:srgbClr val="7030A0"/>
                </a:solidFill>
                <a:cs typeface="Arial" panose="020B0604020202020204" pitchFamily="34" charset="0"/>
              </a:rPr>
              <a:t>highly</a:t>
            </a:r>
            <a:r>
              <a:rPr lang="fr-FR" dirty="0">
                <a:solidFill>
                  <a:srgbClr val="7030A0"/>
                </a:solidFill>
                <a:cs typeface="Arial" panose="020B0604020202020204" pitchFamily="34" charset="0"/>
              </a:rPr>
              <a:t> </a:t>
            </a:r>
            <a:r>
              <a:rPr lang="fr-FR" dirty="0" err="1">
                <a:solidFill>
                  <a:srgbClr val="7030A0"/>
                </a:solidFill>
                <a:cs typeface="Arial" panose="020B0604020202020204" pitchFamily="34" charset="0"/>
              </a:rPr>
              <a:t>concentrated</a:t>
            </a:r>
            <a:r>
              <a:rPr lang="fr-FR" dirty="0">
                <a:solidFill>
                  <a:srgbClr val="7030A0"/>
                </a:solidFill>
                <a:cs typeface="Arial" panose="020B0604020202020204" pitchFamily="34" charset="0"/>
              </a:rPr>
              <a:t>, diffusive and/or </a:t>
            </a:r>
            <a:r>
              <a:rPr lang="fr-FR" dirty="0" err="1">
                <a:solidFill>
                  <a:srgbClr val="7030A0"/>
                </a:solidFill>
                <a:cs typeface="Arial" panose="020B0604020202020204" pitchFamily="34" charset="0"/>
              </a:rPr>
              <a:t>absorbing</a:t>
            </a:r>
            <a:r>
              <a:rPr lang="fr-FR" dirty="0">
                <a:solidFill>
                  <a:srgbClr val="7030A0"/>
                </a:solidFill>
                <a:cs typeface="Arial" panose="020B0604020202020204" pitchFamily="34" charset="0"/>
              </a:rPr>
              <a:t> </a:t>
            </a:r>
            <a:r>
              <a:rPr lang="fr-FR" dirty="0" err="1">
                <a:solidFill>
                  <a:srgbClr val="7030A0"/>
                </a:solidFill>
                <a:cs typeface="Arial" panose="020B0604020202020204" pitchFamily="34" charset="0"/>
              </a:rPr>
              <a:t>colloidal</a:t>
            </a:r>
            <a:r>
              <a:rPr lang="fr-FR" dirty="0">
                <a:solidFill>
                  <a:srgbClr val="7030A0"/>
                </a:solidFill>
                <a:cs typeface="Arial" panose="020B0604020202020204" pitchFamily="34" charset="0"/>
              </a:rPr>
              <a:t> solutions </a:t>
            </a:r>
            <a:r>
              <a:rPr lang="fr-FR" dirty="0" err="1">
                <a:solidFill>
                  <a:srgbClr val="7030A0"/>
                </a:solidFill>
                <a:cs typeface="Arial" panose="020B0604020202020204" pitchFamily="34" charset="0"/>
              </a:rPr>
              <a:t>stability</a:t>
            </a:r>
            <a:r>
              <a:rPr lang="fr-FR" dirty="0">
                <a:solidFill>
                  <a:srgbClr val="7030A0"/>
                </a:solidFill>
                <a:cs typeface="Arial" panose="020B0604020202020204" pitchFamily="34" charset="0"/>
              </a:rPr>
              <a:t> </a:t>
            </a:r>
            <a:r>
              <a:rPr lang="fr-FR" dirty="0" err="1">
                <a:solidFill>
                  <a:srgbClr val="7030A0"/>
                </a:solidFill>
                <a:cs typeface="Arial" panose="020B0604020202020204" pitchFamily="34" charset="0"/>
              </a:rPr>
              <a:t>analysis</a:t>
            </a:r>
            <a:endParaRPr lang="en-US" dirty="0">
              <a:solidFill>
                <a:srgbClr val="7030A0"/>
              </a:solidFill>
            </a:endParaRPr>
          </a:p>
        </p:txBody>
      </p:sp>
      <p:sp>
        <p:nvSpPr>
          <p:cNvPr id="54" name="Titre 1">
            <a:extLst>
              <a:ext uri="{FF2B5EF4-FFF2-40B4-BE49-F238E27FC236}">
                <a16:creationId xmlns:a16="http://schemas.microsoft.com/office/drawing/2014/main" id="{6B966868-B707-4A47-8B75-2550A9ED1FB4}"/>
              </a:ext>
            </a:extLst>
          </p:cNvPr>
          <p:cNvSpPr txBox="1">
            <a:spLocks/>
          </p:cNvSpPr>
          <p:nvPr/>
        </p:nvSpPr>
        <p:spPr>
          <a:xfrm>
            <a:off x="8511182" y="2595204"/>
            <a:ext cx="1242344" cy="25986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1400" i="1" dirty="0"/>
              <a:t>« RF BLACK »</a:t>
            </a:r>
            <a:endParaRPr lang="fr-FR" sz="1400" dirty="0"/>
          </a:p>
        </p:txBody>
      </p:sp>
      <p:sp>
        <p:nvSpPr>
          <p:cNvPr id="55" name="Rectangle 54">
            <a:extLst>
              <a:ext uri="{FF2B5EF4-FFF2-40B4-BE49-F238E27FC236}">
                <a16:creationId xmlns:a16="http://schemas.microsoft.com/office/drawing/2014/main" id="{D475BD73-F0AF-1545-8E6E-341506D5F0D1}"/>
              </a:ext>
            </a:extLst>
          </p:cNvPr>
          <p:cNvSpPr/>
          <p:nvPr/>
        </p:nvSpPr>
        <p:spPr>
          <a:xfrm>
            <a:off x="9132354" y="3988238"/>
            <a:ext cx="745845" cy="276999"/>
          </a:xfrm>
          <a:prstGeom prst="rect">
            <a:avLst/>
          </a:prstGeom>
        </p:spPr>
        <p:txBody>
          <a:bodyPr wrap="none">
            <a:spAutoFit/>
          </a:bodyPr>
          <a:lstStyle/>
          <a:p>
            <a:r>
              <a:rPr lang="fr-FR" sz="1200" dirty="0" err="1"/>
              <a:t>Patented</a:t>
            </a:r>
            <a:endParaRPr lang="en-US" sz="1200" dirty="0">
              <a:cs typeface="Arial"/>
            </a:endParaRPr>
          </a:p>
        </p:txBody>
      </p:sp>
      <p:pic>
        <p:nvPicPr>
          <p:cNvPr id="56" name="Image 55">
            <a:extLst>
              <a:ext uri="{FF2B5EF4-FFF2-40B4-BE49-F238E27FC236}">
                <a16:creationId xmlns:a16="http://schemas.microsoft.com/office/drawing/2014/main" id="{32FEFA53-5DB6-D349-A20E-7E4D3905FC3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79258" y="2905557"/>
            <a:ext cx="1437570" cy="1078178"/>
          </a:xfrm>
          <a:prstGeom prst="rect">
            <a:avLst/>
          </a:prstGeom>
          <a:effectLst>
            <a:outerShdw blurRad="50800" dist="38100" dir="2700000" algn="tl" rotWithShape="0">
              <a:prstClr val="black">
                <a:alpha val="40000"/>
              </a:prstClr>
            </a:outerShdw>
          </a:effectLst>
        </p:spPr>
      </p:pic>
      <p:pic>
        <p:nvPicPr>
          <p:cNvPr id="57" name="Image 56">
            <a:extLst>
              <a:ext uri="{FF2B5EF4-FFF2-40B4-BE49-F238E27FC236}">
                <a16:creationId xmlns:a16="http://schemas.microsoft.com/office/drawing/2014/main" id="{1E47D40A-A681-7C47-A4BE-82589806AF2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15147" y="1928094"/>
            <a:ext cx="1750474" cy="485681"/>
          </a:xfrm>
          <a:prstGeom prst="rect">
            <a:avLst/>
          </a:prstGeom>
        </p:spPr>
      </p:pic>
      <p:sp>
        <p:nvSpPr>
          <p:cNvPr id="58" name="Rectangle 57">
            <a:extLst>
              <a:ext uri="{FF2B5EF4-FFF2-40B4-BE49-F238E27FC236}">
                <a16:creationId xmlns:a16="http://schemas.microsoft.com/office/drawing/2014/main" id="{E5446197-DA01-504B-90A0-E32456D4ADBE}"/>
              </a:ext>
            </a:extLst>
          </p:cNvPr>
          <p:cNvSpPr/>
          <p:nvPr/>
        </p:nvSpPr>
        <p:spPr>
          <a:xfrm>
            <a:off x="4574890" y="4532558"/>
            <a:ext cx="2423774" cy="738664"/>
          </a:xfrm>
          <a:prstGeom prst="rect">
            <a:avLst/>
          </a:prstGeom>
        </p:spPr>
        <p:txBody>
          <a:bodyPr wrap="square">
            <a:spAutoFit/>
          </a:bodyPr>
          <a:lstStyle/>
          <a:p>
            <a:pPr algn="ctr"/>
            <a:r>
              <a:rPr lang="fr-FR" sz="1400" dirty="0">
                <a:solidFill>
                  <a:srgbClr val="7030A0"/>
                </a:solidFill>
                <a:latin typeface="Arial" panose="020B0604020202020204" pitchFamily="34" charset="0"/>
                <a:cs typeface="Arial" panose="020B0604020202020204" pitchFamily="34" charset="0"/>
              </a:rPr>
              <a:t>Non-invasive and non-destructive monitoring of TiO2 </a:t>
            </a:r>
            <a:r>
              <a:rPr lang="fr-FR" sz="1400" dirty="0" err="1">
                <a:solidFill>
                  <a:srgbClr val="7030A0"/>
                </a:solidFill>
                <a:latin typeface="Arial" panose="020B0604020202020204" pitchFamily="34" charset="0"/>
                <a:cs typeface="Arial" panose="020B0604020202020204" pitchFamily="34" charset="0"/>
              </a:rPr>
              <a:t>sedimentation</a:t>
            </a:r>
            <a:r>
              <a:rPr lang="fr-FR" sz="1400" dirty="0">
                <a:solidFill>
                  <a:srgbClr val="7030A0"/>
                </a:solidFill>
                <a:latin typeface="Arial" panose="020B0604020202020204" pitchFamily="34" charset="0"/>
                <a:cs typeface="Arial" panose="020B0604020202020204" pitchFamily="34" charset="0"/>
              </a:rPr>
              <a:t> </a:t>
            </a:r>
            <a:endParaRPr lang="en-US" sz="1400" dirty="0">
              <a:solidFill>
                <a:srgbClr val="7030A0"/>
              </a:solidFill>
            </a:endParaRPr>
          </a:p>
        </p:txBody>
      </p:sp>
      <p:pic>
        <p:nvPicPr>
          <p:cNvPr id="4" name="Image 3">
            <a:extLst>
              <a:ext uri="{FF2B5EF4-FFF2-40B4-BE49-F238E27FC236}">
                <a16:creationId xmlns:a16="http://schemas.microsoft.com/office/drawing/2014/main" id="{D72D042F-8381-2140-B01A-EC5543815804}"/>
              </a:ext>
            </a:extLst>
          </p:cNvPr>
          <p:cNvPicPr>
            <a:picLocks noChangeAspect="1"/>
          </p:cNvPicPr>
          <p:nvPr/>
        </p:nvPicPr>
        <p:blipFill>
          <a:blip r:embed="rId12"/>
          <a:stretch>
            <a:fillRect/>
          </a:stretch>
        </p:blipFill>
        <p:spPr>
          <a:xfrm>
            <a:off x="6026751" y="1977113"/>
            <a:ext cx="2124768" cy="700954"/>
          </a:xfrm>
          <a:prstGeom prst="rect">
            <a:avLst/>
          </a:prstGeom>
        </p:spPr>
      </p:pic>
    </p:spTree>
    <p:extLst>
      <p:ext uri="{BB962C8B-B14F-4D97-AF65-F5344CB8AC3E}">
        <p14:creationId xmlns:p14="http://schemas.microsoft.com/office/powerpoint/2010/main" val="386381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4F0A2E-47F6-144C-AC69-98046390D799}"/>
              </a:ext>
            </a:extLst>
          </p:cNvPr>
          <p:cNvSpPr>
            <a:spLocks noGrp="1"/>
          </p:cNvSpPr>
          <p:nvPr>
            <p:ph type="title"/>
          </p:nvPr>
        </p:nvSpPr>
        <p:spPr/>
        <p:txBody>
          <a:bodyPr>
            <a:normAutofit fontScale="90000"/>
          </a:bodyPr>
          <a:lstStyle/>
          <a:p>
            <a:r>
              <a:rPr lang="en-US" dirty="0"/>
              <a:t>Conclusions - Perspectives</a:t>
            </a:r>
          </a:p>
        </p:txBody>
      </p:sp>
      <p:sp>
        <p:nvSpPr>
          <p:cNvPr id="20" name="ZoneTexte 19">
            <a:extLst>
              <a:ext uri="{FF2B5EF4-FFF2-40B4-BE49-F238E27FC236}">
                <a16:creationId xmlns:a16="http://schemas.microsoft.com/office/drawing/2014/main" id="{EAAC2FAE-876A-4E4C-B8D6-6FCF834706C7}"/>
              </a:ext>
            </a:extLst>
          </p:cNvPr>
          <p:cNvSpPr txBox="1"/>
          <p:nvPr/>
        </p:nvSpPr>
        <p:spPr>
          <a:xfrm>
            <a:off x="889931" y="1072823"/>
            <a:ext cx="8502136" cy="430887"/>
          </a:xfrm>
          <a:prstGeom prst="rect">
            <a:avLst/>
          </a:prstGeom>
          <a:noFill/>
        </p:spPr>
        <p:txBody>
          <a:bodyPr wrap="none" rtlCol="0">
            <a:spAutoFit/>
          </a:bodyPr>
          <a:lstStyle/>
          <a:p>
            <a:r>
              <a:rPr lang="en-US" sz="2200" dirty="0">
                <a:solidFill>
                  <a:srgbClr val="FF0000"/>
                </a:solidFill>
              </a:rPr>
              <a:t>Similar shared orientations for the </a:t>
            </a:r>
            <a:r>
              <a:rPr lang="en-US" sz="2200" dirty="0" err="1">
                <a:solidFill>
                  <a:srgbClr val="FF0000"/>
                </a:solidFill>
              </a:rPr>
              <a:t>BioMedical</a:t>
            </a:r>
            <a:r>
              <a:rPr lang="en-US" sz="2200" dirty="0">
                <a:solidFill>
                  <a:srgbClr val="FF0000"/>
                </a:solidFill>
              </a:rPr>
              <a:t> and Environment domains</a:t>
            </a:r>
          </a:p>
        </p:txBody>
      </p:sp>
      <p:sp>
        <p:nvSpPr>
          <p:cNvPr id="44" name="ZoneTexte 43">
            <a:extLst>
              <a:ext uri="{FF2B5EF4-FFF2-40B4-BE49-F238E27FC236}">
                <a16:creationId xmlns:a16="http://schemas.microsoft.com/office/drawing/2014/main" id="{CD945BBD-A912-0241-98D9-5B93487ABBC0}"/>
              </a:ext>
            </a:extLst>
          </p:cNvPr>
          <p:cNvSpPr txBox="1"/>
          <p:nvPr/>
        </p:nvSpPr>
        <p:spPr>
          <a:xfrm>
            <a:off x="271451" y="1813207"/>
            <a:ext cx="1291059" cy="400110"/>
          </a:xfrm>
          <a:prstGeom prst="rect">
            <a:avLst/>
          </a:prstGeom>
          <a:noFill/>
        </p:spPr>
        <p:txBody>
          <a:bodyPr wrap="none" rtlCol="0">
            <a:spAutoFit/>
          </a:bodyPr>
          <a:lstStyle/>
          <a:p>
            <a:r>
              <a:rPr lang="en-US" sz="2000" b="1" dirty="0">
                <a:solidFill>
                  <a:srgbClr val="00B050"/>
                </a:solidFill>
              </a:rPr>
              <a:t>Diagnostic</a:t>
            </a:r>
          </a:p>
        </p:txBody>
      </p:sp>
      <p:sp>
        <p:nvSpPr>
          <p:cNvPr id="45" name="ZoneTexte 44">
            <a:extLst>
              <a:ext uri="{FF2B5EF4-FFF2-40B4-BE49-F238E27FC236}">
                <a16:creationId xmlns:a16="http://schemas.microsoft.com/office/drawing/2014/main" id="{34D9A48C-DB2F-E646-8A16-8A55014490AD}"/>
              </a:ext>
            </a:extLst>
          </p:cNvPr>
          <p:cNvSpPr txBox="1"/>
          <p:nvPr/>
        </p:nvSpPr>
        <p:spPr>
          <a:xfrm>
            <a:off x="1733386" y="1811642"/>
            <a:ext cx="1384418" cy="400110"/>
          </a:xfrm>
          <a:prstGeom prst="rect">
            <a:avLst/>
          </a:prstGeom>
          <a:noFill/>
        </p:spPr>
        <p:txBody>
          <a:bodyPr wrap="none" rtlCol="0">
            <a:spAutoFit/>
          </a:bodyPr>
          <a:lstStyle/>
          <a:p>
            <a:r>
              <a:rPr lang="en-US" sz="2000" b="1" dirty="0">
                <a:solidFill>
                  <a:srgbClr val="00B050"/>
                </a:solidFill>
              </a:rPr>
              <a:t>Monitoring</a:t>
            </a:r>
          </a:p>
        </p:txBody>
      </p:sp>
      <p:sp>
        <p:nvSpPr>
          <p:cNvPr id="46" name="ZoneTexte 45">
            <a:extLst>
              <a:ext uri="{FF2B5EF4-FFF2-40B4-BE49-F238E27FC236}">
                <a16:creationId xmlns:a16="http://schemas.microsoft.com/office/drawing/2014/main" id="{D6124551-3FF2-804C-9918-ED60F2D3240C}"/>
              </a:ext>
            </a:extLst>
          </p:cNvPr>
          <p:cNvSpPr txBox="1"/>
          <p:nvPr/>
        </p:nvSpPr>
        <p:spPr>
          <a:xfrm>
            <a:off x="7216675" y="1813207"/>
            <a:ext cx="2512867" cy="400110"/>
          </a:xfrm>
          <a:prstGeom prst="rect">
            <a:avLst/>
          </a:prstGeom>
          <a:noFill/>
        </p:spPr>
        <p:txBody>
          <a:bodyPr wrap="none" rtlCol="0">
            <a:spAutoFit/>
          </a:bodyPr>
          <a:lstStyle/>
          <a:p>
            <a:r>
              <a:rPr lang="en-US" sz="2000" b="1" dirty="0">
                <a:solidFill>
                  <a:srgbClr val="00B050"/>
                </a:solidFill>
              </a:rPr>
              <a:t>Living comprehension</a:t>
            </a:r>
          </a:p>
        </p:txBody>
      </p:sp>
      <p:sp>
        <p:nvSpPr>
          <p:cNvPr id="47" name="ZoneTexte 46">
            <a:extLst>
              <a:ext uri="{FF2B5EF4-FFF2-40B4-BE49-F238E27FC236}">
                <a16:creationId xmlns:a16="http://schemas.microsoft.com/office/drawing/2014/main" id="{56A17108-75E7-DB45-91AF-CE7FFF3022A3}"/>
              </a:ext>
            </a:extLst>
          </p:cNvPr>
          <p:cNvSpPr txBox="1"/>
          <p:nvPr/>
        </p:nvSpPr>
        <p:spPr>
          <a:xfrm>
            <a:off x="3354786" y="1823310"/>
            <a:ext cx="3709542" cy="400110"/>
          </a:xfrm>
          <a:prstGeom prst="rect">
            <a:avLst/>
          </a:prstGeom>
          <a:noFill/>
        </p:spPr>
        <p:txBody>
          <a:bodyPr wrap="none" rtlCol="0">
            <a:spAutoFit/>
          </a:bodyPr>
          <a:lstStyle/>
          <a:p>
            <a:r>
              <a:rPr lang="en-US" sz="2000" b="1" dirty="0">
                <a:solidFill>
                  <a:srgbClr val="00B050"/>
                </a:solidFill>
              </a:rPr>
              <a:t>Controlled/artificial environment</a:t>
            </a:r>
          </a:p>
        </p:txBody>
      </p:sp>
      <p:sp>
        <p:nvSpPr>
          <p:cNvPr id="54" name="ZoneTexte 53">
            <a:extLst>
              <a:ext uri="{FF2B5EF4-FFF2-40B4-BE49-F238E27FC236}">
                <a16:creationId xmlns:a16="http://schemas.microsoft.com/office/drawing/2014/main" id="{AD0E266B-8E45-3144-8E09-D4D3C3A3508B}"/>
              </a:ext>
            </a:extLst>
          </p:cNvPr>
          <p:cNvSpPr txBox="1"/>
          <p:nvPr/>
        </p:nvSpPr>
        <p:spPr>
          <a:xfrm>
            <a:off x="1892719" y="3569537"/>
            <a:ext cx="5333961" cy="369332"/>
          </a:xfrm>
          <a:prstGeom prst="rect">
            <a:avLst/>
          </a:prstGeom>
          <a:noFill/>
        </p:spPr>
        <p:txBody>
          <a:bodyPr wrap="none" rtlCol="0">
            <a:spAutoFit/>
          </a:bodyPr>
          <a:lstStyle/>
          <a:p>
            <a:r>
              <a:rPr lang="en-US" i="1" dirty="0"/>
              <a:t>in accordance with the “</a:t>
            </a:r>
            <a:r>
              <a:rPr lang="en-US" b="1" i="1" dirty="0"/>
              <a:t>System” approach of the LAAS</a:t>
            </a:r>
          </a:p>
        </p:txBody>
      </p:sp>
      <p:grpSp>
        <p:nvGrpSpPr>
          <p:cNvPr id="3" name="Groupe 2">
            <a:extLst>
              <a:ext uri="{FF2B5EF4-FFF2-40B4-BE49-F238E27FC236}">
                <a16:creationId xmlns:a16="http://schemas.microsoft.com/office/drawing/2014/main" id="{F7108F54-2E9A-7945-AE9F-513A2D38F1FD}"/>
              </a:ext>
            </a:extLst>
          </p:cNvPr>
          <p:cNvGrpSpPr/>
          <p:nvPr/>
        </p:nvGrpSpPr>
        <p:grpSpPr>
          <a:xfrm>
            <a:off x="1563688" y="2472720"/>
            <a:ext cx="7481546" cy="939486"/>
            <a:chOff x="460325" y="3816611"/>
            <a:chExt cx="7481546" cy="939486"/>
          </a:xfrm>
        </p:grpSpPr>
        <p:sp>
          <p:nvSpPr>
            <p:cNvPr id="52" name="ZoneTexte 51">
              <a:extLst>
                <a:ext uri="{FF2B5EF4-FFF2-40B4-BE49-F238E27FC236}">
                  <a16:creationId xmlns:a16="http://schemas.microsoft.com/office/drawing/2014/main" id="{23075F15-0FE4-BE45-98D2-0B0C98B833F7}"/>
                </a:ext>
              </a:extLst>
            </p:cNvPr>
            <p:cNvSpPr txBox="1"/>
            <p:nvPr/>
          </p:nvSpPr>
          <p:spPr>
            <a:xfrm>
              <a:off x="1725139" y="4109766"/>
              <a:ext cx="6216732" cy="646331"/>
            </a:xfrm>
            <a:prstGeom prst="rect">
              <a:avLst/>
            </a:prstGeom>
            <a:noFill/>
          </p:spPr>
          <p:txBody>
            <a:bodyPr wrap="square" rtlCol="0">
              <a:spAutoFit/>
            </a:bodyPr>
            <a:lstStyle/>
            <a:p>
              <a:r>
                <a:rPr lang="en-US" dirty="0"/>
                <a:t>in-house sophisticated micro-nanofabricated sensors </a:t>
              </a:r>
            </a:p>
            <a:p>
              <a:r>
                <a:rPr lang="en-US" dirty="0"/>
                <a:t>and/or integrated complete sensing systems</a:t>
              </a:r>
            </a:p>
          </p:txBody>
        </p:sp>
        <p:sp>
          <p:nvSpPr>
            <p:cNvPr id="15" name="Rectangle 14">
              <a:extLst>
                <a:ext uri="{FF2B5EF4-FFF2-40B4-BE49-F238E27FC236}">
                  <a16:creationId xmlns:a16="http://schemas.microsoft.com/office/drawing/2014/main" id="{BC4E86F4-0023-4A4A-BC43-B72D405DFF0B}"/>
                </a:ext>
              </a:extLst>
            </p:cNvPr>
            <p:cNvSpPr/>
            <p:nvPr/>
          </p:nvSpPr>
          <p:spPr>
            <a:xfrm>
              <a:off x="460325" y="3816611"/>
              <a:ext cx="5992025" cy="646331"/>
            </a:xfrm>
            <a:prstGeom prst="rect">
              <a:avLst/>
            </a:prstGeom>
          </p:spPr>
          <p:txBody>
            <a:bodyPr wrap="none">
              <a:spAutoFit/>
            </a:bodyPr>
            <a:lstStyle/>
            <a:p>
              <a:pPr marL="285750" indent="-285750">
                <a:buFont typeface="Courier New" panose="02070309020205020404" pitchFamily="49" charset="0"/>
                <a:buChar char="o"/>
              </a:pPr>
              <a:r>
                <a:rPr lang="en-US" b="1" i="1" dirty="0"/>
                <a:t>in vitro</a:t>
              </a:r>
              <a:r>
                <a:rPr lang="en-US" b="1" dirty="0"/>
                <a:t> </a:t>
              </a:r>
              <a:r>
                <a:rPr lang="en-US" dirty="0"/>
                <a:t>and with an </a:t>
              </a:r>
              <a:r>
                <a:rPr lang="en-US" b="1" dirty="0"/>
                <a:t>intensification of </a:t>
              </a:r>
              <a:r>
                <a:rPr lang="en-US" b="1" i="1" dirty="0"/>
                <a:t>in vivo </a:t>
              </a:r>
              <a:r>
                <a:rPr lang="en-US" dirty="0"/>
                <a:t>investigations</a:t>
              </a:r>
            </a:p>
            <a:p>
              <a:pPr marL="285750" indent="-285750">
                <a:buFont typeface="Courier New" panose="02070309020205020404" pitchFamily="49" charset="0"/>
                <a:buChar char="o"/>
              </a:pPr>
              <a:r>
                <a:rPr lang="en-US" dirty="0"/>
                <a:t>involving</a:t>
              </a:r>
            </a:p>
          </p:txBody>
        </p:sp>
      </p:grpSp>
      <p:sp>
        <p:nvSpPr>
          <p:cNvPr id="23" name="ZoneTexte 22">
            <a:extLst>
              <a:ext uri="{FF2B5EF4-FFF2-40B4-BE49-F238E27FC236}">
                <a16:creationId xmlns:a16="http://schemas.microsoft.com/office/drawing/2014/main" id="{5D43FB61-87A6-F742-8FB5-3EE34E487817}"/>
              </a:ext>
            </a:extLst>
          </p:cNvPr>
          <p:cNvSpPr txBox="1"/>
          <p:nvPr/>
        </p:nvSpPr>
        <p:spPr>
          <a:xfrm>
            <a:off x="1068618" y="5006085"/>
            <a:ext cx="7480766" cy="707886"/>
          </a:xfrm>
          <a:prstGeom prst="rect">
            <a:avLst/>
          </a:prstGeom>
          <a:noFill/>
        </p:spPr>
        <p:txBody>
          <a:bodyPr wrap="none" rtlCol="0">
            <a:spAutoFit/>
          </a:bodyPr>
          <a:lstStyle/>
          <a:p>
            <a:r>
              <a:rPr lang="en-US" sz="2000" dirty="0">
                <a:solidFill>
                  <a:srgbClr val="FF0000"/>
                </a:solidFill>
              </a:rPr>
              <a:t>With an intensification toward environment applications </a:t>
            </a:r>
            <a:br>
              <a:rPr lang="en-US" sz="2000" dirty="0">
                <a:solidFill>
                  <a:srgbClr val="FF0000"/>
                </a:solidFill>
              </a:rPr>
            </a:br>
            <a:r>
              <a:rPr lang="en-US" sz="2000" dirty="0">
                <a:solidFill>
                  <a:srgbClr val="FF0000"/>
                </a:solidFill>
              </a:rPr>
              <a:t>and an extension to other domains : Chemistry, Space, Silver economy</a:t>
            </a:r>
          </a:p>
        </p:txBody>
      </p:sp>
      <p:sp>
        <p:nvSpPr>
          <p:cNvPr id="6" name="ZoneTexte 5">
            <a:extLst>
              <a:ext uri="{FF2B5EF4-FFF2-40B4-BE49-F238E27FC236}">
                <a16:creationId xmlns:a16="http://schemas.microsoft.com/office/drawing/2014/main" id="{9790A63F-1EAF-DA4C-88EE-9B58A5C0D7D8}"/>
              </a:ext>
            </a:extLst>
          </p:cNvPr>
          <p:cNvSpPr txBox="1"/>
          <p:nvPr/>
        </p:nvSpPr>
        <p:spPr>
          <a:xfrm>
            <a:off x="1068618" y="4253889"/>
            <a:ext cx="8703606" cy="707886"/>
          </a:xfrm>
          <a:prstGeom prst="rect">
            <a:avLst/>
          </a:prstGeom>
          <a:noFill/>
        </p:spPr>
        <p:txBody>
          <a:bodyPr wrap="square" rtlCol="0">
            <a:spAutoFit/>
          </a:bodyPr>
          <a:lstStyle/>
          <a:p>
            <a:r>
              <a:rPr lang="en-US" sz="2000" dirty="0">
                <a:solidFill>
                  <a:srgbClr val="FF0000"/>
                </a:solidFill>
              </a:rPr>
              <a:t>Taking advantages of the </a:t>
            </a:r>
            <a:r>
              <a:rPr lang="en-US" sz="2000" b="1" i="1" dirty="0">
                <a:solidFill>
                  <a:srgbClr val="FF0000"/>
                </a:solidFill>
              </a:rPr>
              <a:t>richness of LAAS </a:t>
            </a:r>
            <a:r>
              <a:rPr lang="en-US" sz="2000" dirty="0">
                <a:solidFill>
                  <a:srgbClr val="FF0000"/>
                </a:solidFill>
              </a:rPr>
              <a:t>with artificial intelligence, energy harvesting, wireless sensors networks…</a:t>
            </a:r>
          </a:p>
        </p:txBody>
      </p:sp>
    </p:spTree>
    <p:extLst>
      <p:ext uri="{BB962C8B-B14F-4D97-AF65-F5344CB8AC3E}">
        <p14:creationId xmlns:p14="http://schemas.microsoft.com/office/powerpoint/2010/main" val="40205047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4F0A2E-47F6-144C-AC69-98046390D799}"/>
              </a:ext>
            </a:extLst>
          </p:cNvPr>
          <p:cNvSpPr>
            <a:spLocks noGrp="1"/>
          </p:cNvSpPr>
          <p:nvPr>
            <p:ph type="title"/>
          </p:nvPr>
        </p:nvSpPr>
        <p:spPr/>
        <p:txBody>
          <a:bodyPr>
            <a:normAutofit fontScale="90000"/>
          </a:bodyPr>
          <a:lstStyle/>
          <a:p>
            <a:r>
              <a:rPr lang="en-US" dirty="0"/>
              <a:t>The final words</a:t>
            </a:r>
          </a:p>
        </p:txBody>
      </p:sp>
      <p:sp>
        <p:nvSpPr>
          <p:cNvPr id="4" name="ZoneTexte 3">
            <a:extLst>
              <a:ext uri="{FF2B5EF4-FFF2-40B4-BE49-F238E27FC236}">
                <a16:creationId xmlns:a16="http://schemas.microsoft.com/office/drawing/2014/main" id="{D303F17D-882F-F849-A6F4-78A81C5E6ABE}"/>
              </a:ext>
            </a:extLst>
          </p:cNvPr>
          <p:cNvSpPr txBox="1"/>
          <p:nvPr/>
        </p:nvSpPr>
        <p:spPr>
          <a:xfrm>
            <a:off x="4478243" y="4379910"/>
            <a:ext cx="5195432" cy="430887"/>
          </a:xfrm>
          <a:prstGeom prst="rect">
            <a:avLst/>
          </a:prstGeom>
          <a:noFill/>
        </p:spPr>
        <p:txBody>
          <a:bodyPr wrap="square" rtlCol="0">
            <a:spAutoFit/>
          </a:bodyPr>
          <a:lstStyle/>
          <a:p>
            <a:r>
              <a:rPr lang="en-US" sz="2200" dirty="0"/>
              <a:t>Using the living as a sensor </a:t>
            </a:r>
          </a:p>
        </p:txBody>
      </p:sp>
      <p:sp>
        <p:nvSpPr>
          <p:cNvPr id="5" name="ZoneTexte 4">
            <a:extLst>
              <a:ext uri="{FF2B5EF4-FFF2-40B4-BE49-F238E27FC236}">
                <a16:creationId xmlns:a16="http://schemas.microsoft.com/office/drawing/2014/main" id="{0A93ACFD-547C-584F-88C9-A305152817B1}"/>
              </a:ext>
            </a:extLst>
          </p:cNvPr>
          <p:cNvSpPr txBox="1"/>
          <p:nvPr/>
        </p:nvSpPr>
        <p:spPr>
          <a:xfrm>
            <a:off x="978289" y="1094808"/>
            <a:ext cx="2010443" cy="369332"/>
          </a:xfrm>
          <a:prstGeom prst="rect">
            <a:avLst/>
          </a:prstGeom>
          <a:solidFill>
            <a:srgbClr val="FF0000"/>
          </a:solidFill>
        </p:spPr>
        <p:txBody>
          <a:bodyPr wrap="square" rtlCol="0">
            <a:spAutoFit/>
          </a:bodyPr>
          <a:lstStyle/>
          <a:p>
            <a:pPr algn="ctr"/>
            <a:r>
              <a:rPr lang="en-US" b="1" dirty="0">
                <a:solidFill>
                  <a:schemeClr val="bg1"/>
                </a:solidFill>
              </a:rPr>
              <a:t>Living materials</a:t>
            </a:r>
          </a:p>
        </p:txBody>
      </p:sp>
      <p:sp>
        <p:nvSpPr>
          <p:cNvPr id="22" name="ZoneTexte 21">
            <a:extLst>
              <a:ext uri="{FF2B5EF4-FFF2-40B4-BE49-F238E27FC236}">
                <a16:creationId xmlns:a16="http://schemas.microsoft.com/office/drawing/2014/main" id="{EC2E266E-2FF1-9B44-9D55-40B634F4219E}"/>
              </a:ext>
            </a:extLst>
          </p:cNvPr>
          <p:cNvSpPr txBox="1"/>
          <p:nvPr/>
        </p:nvSpPr>
        <p:spPr>
          <a:xfrm>
            <a:off x="4478243" y="1936109"/>
            <a:ext cx="5065807" cy="430887"/>
          </a:xfrm>
          <a:prstGeom prst="rect">
            <a:avLst/>
          </a:prstGeom>
          <a:noFill/>
        </p:spPr>
        <p:txBody>
          <a:bodyPr wrap="square" rtlCol="0">
            <a:spAutoFit/>
          </a:bodyPr>
          <a:lstStyle/>
          <a:p>
            <a:r>
              <a:rPr lang="en-US" sz="2200" dirty="0"/>
              <a:t>Sensing, analyzing, monitoring the living</a:t>
            </a:r>
          </a:p>
        </p:txBody>
      </p:sp>
      <p:sp>
        <p:nvSpPr>
          <p:cNvPr id="25" name="ZoneTexte 24">
            <a:extLst>
              <a:ext uri="{FF2B5EF4-FFF2-40B4-BE49-F238E27FC236}">
                <a16:creationId xmlns:a16="http://schemas.microsoft.com/office/drawing/2014/main" id="{341EC8FF-9994-364C-B5CD-8A3F15C4885B}"/>
              </a:ext>
            </a:extLst>
          </p:cNvPr>
          <p:cNvSpPr txBox="1"/>
          <p:nvPr/>
        </p:nvSpPr>
        <p:spPr>
          <a:xfrm>
            <a:off x="4478243" y="3082817"/>
            <a:ext cx="5270097" cy="430887"/>
          </a:xfrm>
          <a:prstGeom prst="rect">
            <a:avLst/>
          </a:prstGeom>
          <a:noFill/>
        </p:spPr>
        <p:txBody>
          <a:bodyPr wrap="none" rtlCol="0">
            <a:spAutoFit/>
          </a:bodyPr>
          <a:lstStyle/>
          <a:p>
            <a:r>
              <a:rPr lang="en-US" sz="2200" dirty="0"/>
              <a:t>Interacting with the living, leading to effects </a:t>
            </a:r>
          </a:p>
        </p:txBody>
      </p:sp>
      <p:pic>
        <p:nvPicPr>
          <p:cNvPr id="7" name="Image 6">
            <a:extLst>
              <a:ext uri="{FF2B5EF4-FFF2-40B4-BE49-F238E27FC236}">
                <a16:creationId xmlns:a16="http://schemas.microsoft.com/office/drawing/2014/main" id="{8704F7F6-A340-874E-9AAB-A407B2CA77A7}"/>
              </a:ext>
            </a:extLst>
          </p:cNvPr>
          <p:cNvPicPr>
            <a:picLocks noChangeAspect="1"/>
          </p:cNvPicPr>
          <p:nvPr/>
        </p:nvPicPr>
        <p:blipFill>
          <a:blip r:embed="rId2"/>
          <a:stretch>
            <a:fillRect/>
          </a:stretch>
        </p:blipFill>
        <p:spPr>
          <a:xfrm>
            <a:off x="503699" y="4596002"/>
            <a:ext cx="2538984" cy="1686478"/>
          </a:xfrm>
          <a:prstGeom prst="rect">
            <a:avLst/>
          </a:prstGeom>
        </p:spPr>
      </p:pic>
      <p:pic>
        <p:nvPicPr>
          <p:cNvPr id="6" name="Image 5">
            <a:extLst>
              <a:ext uri="{FF2B5EF4-FFF2-40B4-BE49-F238E27FC236}">
                <a16:creationId xmlns:a16="http://schemas.microsoft.com/office/drawing/2014/main" id="{2E01A841-484A-AC47-A18C-D8278DFE6164}"/>
              </a:ext>
            </a:extLst>
          </p:cNvPr>
          <p:cNvPicPr>
            <a:picLocks noChangeAspect="1"/>
          </p:cNvPicPr>
          <p:nvPr/>
        </p:nvPicPr>
        <p:blipFill>
          <a:blip r:embed="rId3"/>
          <a:stretch>
            <a:fillRect/>
          </a:stretch>
        </p:blipFill>
        <p:spPr>
          <a:xfrm>
            <a:off x="393788" y="3062415"/>
            <a:ext cx="1621790" cy="1621790"/>
          </a:xfrm>
          <a:prstGeom prst="rect">
            <a:avLst/>
          </a:prstGeom>
        </p:spPr>
      </p:pic>
      <p:pic>
        <p:nvPicPr>
          <p:cNvPr id="8" name="Image 7">
            <a:extLst>
              <a:ext uri="{FF2B5EF4-FFF2-40B4-BE49-F238E27FC236}">
                <a16:creationId xmlns:a16="http://schemas.microsoft.com/office/drawing/2014/main" id="{A0A4AE96-B950-3243-BD33-2D9EC37F6BFB}"/>
              </a:ext>
            </a:extLst>
          </p:cNvPr>
          <p:cNvPicPr>
            <a:picLocks noChangeAspect="1"/>
          </p:cNvPicPr>
          <p:nvPr/>
        </p:nvPicPr>
        <p:blipFill>
          <a:blip r:embed="rId4"/>
          <a:stretch>
            <a:fillRect/>
          </a:stretch>
        </p:blipFill>
        <p:spPr>
          <a:xfrm>
            <a:off x="2470976" y="3655854"/>
            <a:ext cx="1778000" cy="1143000"/>
          </a:xfrm>
          <a:prstGeom prst="rect">
            <a:avLst/>
          </a:prstGeom>
        </p:spPr>
      </p:pic>
      <p:pic>
        <p:nvPicPr>
          <p:cNvPr id="9" name="Image 8">
            <a:extLst>
              <a:ext uri="{FF2B5EF4-FFF2-40B4-BE49-F238E27FC236}">
                <a16:creationId xmlns:a16="http://schemas.microsoft.com/office/drawing/2014/main" id="{246B003B-8273-7849-971A-482C29726894}"/>
              </a:ext>
            </a:extLst>
          </p:cNvPr>
          <p:cNvPicPr>
            <a:picLocks noChangeAspect="1"/>
          </p:cNvPicPr>
          <p:nvPr/>
        </p:nvPicPr>
        <p:blipFill>
          <a:blip r:embed="rId5"/>
          <a:stretch>
            <a:fillRect/>
          </a:stretch>
        </p:blipFill>
        <p:spPr>
          <a:xfrm>
            <a:off x="1642586" y="2509126"/>
            <a:ext cx="1676400" cy="1206500"/>
          </a:xfrm>
          <a:prstGeom prst="rect">
            <a:avLst/>
          </a:prstGeom>
        </p:spPr>
      </p:pic>
      <p:pic>
        <p:nvPicPr>
          <p:cNvPr id="21" name="Image 20">
            <a:extLst>
              <a:ext uri="{FF2B5EF4-FFF2-40B4-BE49-F238E27FC236}">
                <a16:creationId xmlns:a16="http://schemas.microsoft.com/office/drawing/2014/main" id="{1A08FD72-A09C-4645-A41F-E62F2E5A67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85226" y="1540547"/>
            <a:ext cx="1498827" cy="1124121"/>
          </a:xfrm>
          <a:prstGeom prst="rect">
            <a:avLst/>
          </a:prstGeom>
        </p:spPr>
      </p:pic>
      <p:pic>
        <p:nvPicPr>
          <p:cNvPr id="10" name="Image 9">
            <a:extLst>
              <a:ext uri="{FF2B5EF4-FFF2-40B4-BE49-F238E27FC236}">
                <a16:creationId xmlns:a16="http://schemas.microsoft.com/office/drawing/2014/main" id="{29DE5279-2B28-B74E-BDB8-3A6E3F7A1F99}"/>
              </a:ext>
            </a:extLst>
          </p:cNvPr>
          <p:cNvPicPr>
            <a:picLocks noChangeAspect="1"/>
          </p:cNvPicPr>
          <p:nvPr/>
        </p:nvPicPr>
        <p:blipFill>
          <a:blip r:embed="rId7"/>
          <a:stretch>
            <a:fillRect/>
          </a:stretch>
        </p:blipFill>
        <p:spPr>
          <a:xfrm>
            <a:off x="94451" y="1619349"/>
            <a:ext cx="1528010" cy="855686"/>
          </a:xfrm>
          <a:prstGeom prst="rect">
            <a:avLst/>
          </a:prstGeom>
        </p:spPr>
      </p:pic>
    </p:spTree>
    <p:extLst>
      <p:ext uri="{BB962C8B-B14F-4D97-AF65-F5344CB8AC3E}">
        <p14:creationId xmlns:p14="http://schemas.microsoft.com/office/powerpoint/2010/main" val="2718063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A1730D14-74EC-8342-A59B-E4DBA329179B}"/>
              </a:ext>
            </a:extLst>
          </p:cNvPr>
          <p:cNvPicPr>
            <a:picLocks noChangeAspect="1"/>
          </p:cNvPicPr>
          <p:nvPr/>
        </p:nvPicPr>
        <p:blipFill>
          <a:blip r:embed="rId3"/>
          <a:stretch>
            <a:fillRect/>
          </a:stretch>
        </p:blipFill>
        <p:spPr>
          <a:xfrm>
            <a:off x="2638751" y="3009085"/>
            <a:ext cx="2187559" cy="1233255"/>
          </a:xfrm>
          <a:prstGeom prst="rect">
            <a:avLst/>
          </a:prstGeom>
        </p:spPr>
      </p:pic>
      <p:sp>
        <p:nvSpPr>
          <p:cNvPr id="2" name="Titre 1">
            <a:extLst>
              <a:ext uri="{FF2B5EF4-FFF2-40B4-BE49-F238E27FC236}">
                <a16:creationId xmlns:a16="http://schemas.microsoft.com/office/drawing/2014/main" id="{E4963CEC-4E30-D345-A80F-F272DBD40015}"/>
              </a:ext>
            </a:extLst>
          </p:cNvPr>
          <p:cNvSpPr>
            <a:spLocks noGrp="1"/>
          </p:cNvSpPr>
          <p:nvPr>
            <p:ph type="title"/>
          </p:nvPr>
        </p:nvSpPr>
        <p:spPr/>
        <p:txBody>
          <a:bodyPr>
            <a:normAutofit fontScale="90000"/>
          </a:bodyPr>
          <a:lstStyle/>
          <a:p>
            <a:r>
              <a:rPr lang="en-US" dirty="0"/>
              <a:t>Context</a:t>
            </a:r>
          </a:p>
        </p:txBody>
      </p:sp>
      <p:sp>
        <p:nvSpPr>
          <p:cNvPr id="4" name="Rectangle 3">
            <a:extLst>
              <a:ext uri="{FF2B5EF4-FFF2-40B4-BE49-F238E27FC236}">
                <a16:creationId xmlns:a16="http://schemas.microsoft.com/office/drawing/2014/main" id="{1A6E4F20-4DA8-4444-924F-E3D794C50B46}"/>
              </a:ext>
            </a:extLst>
          </p:cNvPr>
          <p:cNvSpPr/>
          <p:nvPr/>
        </p:nvSpPr>
        <p:spPr>
          <a:xfrm>
            <a:off x="705852" y="4634733"/>
            <a:ext cx="8985808" cy="1569660"/>
          </a:xfrm>
          <a:prstGeom prst="rect">
            <a:avLst/>
          </a:prstGeom>
        </p:spPr>
        <p:txBody>
          <a:bodyPr wrap="square">
            <a:spAutoFit/>
          </a:bodyPr>
          <a:lstStyle/>
          <a:p>
            <a:pPr marL="342900" indent="-342900">
              <a:buFont typeface="Arial" panose="020B0604020202020204" pitchFamily="34" charset="0"/>
              <a:buChar char="•"/>
            </a:pPr>
            <a:r>
              <a:rPr lang="en-GB" sz="2400" dirty="0">
                <a:ea typeface="MS Mincho" panose="02020609040205080304" pitchFamily="49" charset="-128"/>
                <a:cs typeface="Times New Roman" panose="02020603050405020304" pitchFamily="18" charset="0"/>
              </a:rPr>
              <a:t>Domains, which are </a:t>
            </a:r>
            <a:r>
              <a:rPr lang="en-GB" sz="2400" b="1" i="1" dirty="0">
                <a:ea typeface="MS Mincho" panose="02020609040205080304" pitchFamily="49" charset="-128"/>
                <a:cs typeface="Times New Roman" panose="02020603050405020304" pitchFamily="18" charset="0"/>
              </a:rPr>
              <a:t>large applicants and consumers of sensors and actuators</a:t>
            </a:r>
          </a:p>
          <a:p>
            <a:pPr marL="342900" indent="-342900">
              <a:buFont typeface="Arial" panose="020B0604020202020204" pitchFamily="34" charset="0"/>
              <a:buChar char="•"/>
            </a:pPr>
            <a:r>
              <a:rPr lang="en-GB" sz="2400" dirty="0">
                <a:ea typeface="MS Mincho" panose="02020609040205080304" pitchFamily="49" charset="-128"/>
                <a:cs typeface="Times New Roman" panose="02020603050405020304" pitchFamily="18" charset="0"/>
              </a:rPr>
              <a:t>Need of detecting, analysing and/or quantifying multiple analytes, multiple events or changes </a:t>
            </a:r>
            <a:r>
              <a:rPr lang="fr-FR" sz="2400" dirty="0"/>
              <a:t> </a:t>
            </a:r>
            <a:endParaRPr lang="en-US" sz="2400" dirty="0"/>
          </a:p>
        </p:txBody>
      </p:sp>
      <p:pic>
        <p:nvPicPr>
          <p:cNvPr id="7" name="Image 6">
            <a:extLst>
              <a:ext uri="{FF2B5EF4-FFF2-40B4-BE49-F238E27FC236}">
                <a16:creationId xmlns:a16="http://schemas.microsoft.com/office/drawing/2014/main" id="{D5053735-9BAB-F748-944B-697CFECA5678}"/>
              </a:ext>
            </a:extLst>
          </p:cNvPr>
          <p:cNvPicPr>
            <a:picLocks noChangeAspect="1"/>
          </p:cNvPicPr>
          <p:nvPr/>
        </p:nvPicPr>
        <p:blipFill>
          <a:blip r:embed="rId4"/>
          <a:stretch>
            <a:fillRect/>
          </a:stretch>
        </p:blipFill>
        <p:spPr>
          <a:xfrm>
            <a:off x="5791442" y="2973688"/>
            <a:ext cx="2645677" cy="1481579"/>
          </a:xfrm>
          <a:prstGeom prst="rect">
            <a:avLst/>
          </a:prstGeom>
        </p:spPr>
      </p:pic>
      <p:pic>
        <p:nvPicPr>
          <p:cNvPr id="8" name="Image 7">
            <a:extLst>
              <a:ext uri="{FF2B5EF4-FFF2-40B4-BE49-F238E27FC236}">
                <a16:creationId xmlns:a16="http://schemas.microsoft.com/office/drawing/2014/main" id="{6BD7ABED-5AD2-E542-B055-F0292869F5D8}"/>
              </a:ext>
            </a:extLst>
          </p:cNvPr>
          <p:cNvPicPr>
            <a:picLocks noChangeAspect="1"/>
          </p:cNvPicPr>
          <p:nvPr/>
        </p:nvPicPr>
        <p:blipFill>
          <a:blip r:embed="rId5"/>
          <a:stretch>
            <a:fillRect/>
          </a:stretch>
        </p:blipFill>
        <p:spPr>
          <a:xfrm>
            <a:off x="6913646" y="1663953"/>
            <a:ext cx="2418695" cy="1389115"/>
          </a:xfrm>
          <a:prstGeom prst="rect">
            <a:avLst/>
          </a:prstGeom>
        </p:spPr>
      </p:pic>
      <p:sp>
        <p:nvSpPr>
          <p:cNvPr id="9" name="ZoneTexte 8">
            <a:extLst>
              <a:ext uri="{FF2B5EF4-FFF2-40B4-BE49-F238E27FC236}">
                <a16:creationId xmlns:a16="http://schemas.microsoft.com/office/drawing/2014/main" id="{4EFA94B8-EBCC-D849-8CB6-0E62013EC61F}"/>
              </a:ext>
            </a:extLst>
          </p:cNvPr>
          <p:cNvSpPr txBox="1"/>
          <p:nvPr/>
        </p:nvSpPr>
        <p:spPr>
          <a:xfrm>
            <a:off x="702044" y="1082351"/>
            <a:ext cx="2828723" cy="523220"/>
          </a:xfrm>
          <a:prstGeom prst="rect">
            <a:avLst/>
          </a:prstGeom>
          <a:noFill/>
        </p:spPr>
        <p:txBody>
          <a:bodyPr wrap="none" rtlCol="0">
            <a:spAutoFit/>
          </a:bodyPr>
          <a:lstStyle/>
          <a:p>
            <a:r>
              <a:rPr lang="en-US" sz="2800" b="1" dirty="0">
                <a:solidFill>
                  <a:srgbClr val="0432FF"/>
                </a:solidFill>
              </a:rPr>
              <a:t>Biology, Medicine</a:t>
            </a:r>
          </a:p>
        </p:txBody>
      </p:sp>
      <p:sp>
        <p:nvSpPr>
          <p:cNvPr id="12" name="ZoneTexte 11">
            <a:extLst>
              <a:ext uri="{FF2B5EF4-FFF2-40B4-BE49-F238E27FC236}">
                <a16:creationId xmlns:a16="http://schemas.microsoft.com/office/drawing/2014/main" id="{FA330089-E7A0-A64E-B223-2CAF459E6806}"/>
              </a:ext>
            </a:extLst>
          </p:cNvPr>
          <p:cNvSpPr txBox="1"/>
          <p:nvPr/>
        </p:nvSpPr>
        <p:spPr>
          <a:xfrm>
            <a:off x="6622120" y="1030820"/>
            <a:ext cx="2100319" cy="523220"/>
          </a:xfrm>
          <a:prstGeom prst="rect">
            <a:avLst/>
          </a:prstGeom>
          <a:noFill/>
        </p:spPr>
        <p:txBody>
          <a:bodyPr wrap="none" rtlCol="0">
            <a:spAutoFit/>
          </a:bodyPr>
          <a:lstStyle/>
          <a:p>
            <a:r>
              <a:rPr lang="en-US" sz="2800" b="1" dirty="0">
                <a:solidFill>
                  <a:srgbClr val="0432FF"/>
                </a:solidFill>
              </a:rPr>
              <a:t>Environment</a:t>
            </a:r>
          </a:p>
        </p:txBody>
      </p:sp>
      <p:pic>
        <p:nvPicPr>
          <p:cNvPr id="13" name="Image 12">
            <a:extLst>
              <a:ext uri="{FF2B5EF4-FFF2-40B4-BE49-F238E27FC236}">
                <a16:creationId xmlns:a16="http://schemas.microsoft.com/office/drawing/2014/main" id="{A73C6F55-B136-D947-BC9E-982621BB95A6}"/>
              </a:ext>
            </a:extLst>
          </p:cNvPr>
          <p:cNvPicPr>
            <a:picLocks noChangeAspect="1"/>
          </p:cNvPicPr>
          <p:nvPr/>
        </p:nvPicPr>
        <p:blipFill rotWithShape="1">
          <a:blip r:embed="rId6"/>
          <a:srcRect l="23288" r="15308"/>
          <a:stretch/>
        </p:blipFill>
        <p:spPr>
          <a:xfrm>
            <a:off x="788515" y="2148990"/>
            <a:ext cx="1945425" cy="1819586"/>
          </a:xfrm>
          <a:prstGeom prst="rect">
            <a:avLst/>
          </a:prstGeom>
        </p:spPr>
      </p:pic>
      <p:pic>
        <p:nvPicPr>
          <p:cNvPr id="16" name="Image 15">
            <a:extLst>
              <a:ext uri="{FF2B5EF4-FFF2-40B4-BE49-F238E27FC236}">
                <a16:creationId xmlns:a16="http://schemas.microsoft.com/office/drawing/2014/main" id="{E5C41073-E7E5-E04F-AA42-E28DA5DD5EB4}"/>
              </a:ext>
            </a:extLst>
          </p:cNvPr>
          <p:cNvPicPr>
            <a:picLocks noChangeAspect="1"/>
          </p:cNvPicPr>
          <p:nvPr/>
        </p:nvPicPr>
        <p:blipFill>
          <a:blip r:embed="rId7"/>
          <a:stretch>
            <a:fillRect/>
          </a:stretch>
        </p:blipFill>
        <p:spPr>
          <a:xfrm>
            <a:off x="1869699" y="1708158"/>
            <a:ext cx="2260600" cy="889000"/>
          </a:xfrm>
          <a:prstGeom prst="rect">
            <a:avLst/>
          </a:prstGeom>
        </p:spPr>
      </p:pic>
    </p:spTree>
    <p:extLst>
      <p:ext uri="{BB962C8B-B14F-4D97-AF65-F5344CB8AC3E}">
        <p14:creationId xmlns:p14="http://schemas.microsoft.com/office/powerpoint/2010/main" val="1530171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200" dirty="0"/>
              <a:t>Applicative </a:t>
            </a:r>
            <a:r>
              <a:rPr lang="fr-FR" sz="3200" dirty="0" err="1"/>
              <a:t>domains</a:t>
            </a:r>
            <a:r>
              <a:rPr lang="fr-FR" sz="3200" dirty="0"/>
              <a:t> </a:t>
            </a:r>
            <a:r>
              <a:rPr lang="fr-FR" sz="3200" dirty="0" err="1"/>
              <a:t>repartition</a:t>
            </a:r>
            <a:r>
              <a:rPr lang="fr-FR" sz="3200" dirty="0"/>
              <a:t> at LAAS</a:t>
            </a:r>
          </a:p>
        </p:txBody>
      </p:sp>
      <p:graphicFrame>
        <p:nvGraphicFramePr>
          <p:cNvPr id="3" name="Graphique 2">
            <a:extLst>
              <a:ext uri="{FF2B5EF4-FFF2-40B4-BE49-F238E27FC236}">
                <a16:creationId xmlns:a16="http://schemas.microsoft.com/office/drawing/2014/main" id="{B9B233D2-E751-8B49-8806-82F5293E747F}"/>
              </a:ext>
            </a:extLst>
          </p:cNvPr>
          <p:cNvGraphicFramePr/>
          <p:nvPr>
            <p:extLst>
              <p:ext uri="{D42A27DB-BD31-4B8C-83A1-F6EECF244321}">
                <p14:modId xmlns:p14="http://schemas.microsoft.com/office/powerpoint/2010/main" val="141146433"/>
              </p:ext>
            </p:extLst>
          </p:nvPr>
        </p:nvGraphicFramePr>
        <p:xfrm>
          <a:off x="2259315" y="1941482"/>
          <a:ext cx="4866397" cy="3602108"/>
        </p:xfrm>
        <a:graphic>
          <a:graphicData uri="http://schemas.openxmlformats.org/drawingml/2006/chart">
            <c:chart xmlns:c="http://schemas.openxmlformats.org/drawingml/2006/chart" xmlns:r="http://schemas.openxmlformats.org/officeDocument/2006/relationships" r:id="rId3"/>
          </a:graphicData>
        </a:graphic>
      </p:graphicFrame>
      <p:sp>
        <p:nvSpPr>
          <p:cNvPr id="6" name="ZoneTexte 5">
            <a:extLst>
              <a:ext uri="{FF2B5EF4-FFF2-40B4-BE49-F238E27FC236}">
                <a16:creationId xmlns:a16="http://schemas.microsoft.com/office/drawing/2014/main" id="{151DAB95-E708-5E43-98ED-DC0C0C99A15D}"/>
              </a:ext>
            </a:extLst>
          </p:cNvPr>
          <p:cNvSpPr txBox="1"/>
          <p:nvPr/>
        </p:nvSpPr>
        <p:spPr>
          <a:xfrm>
            <a:off x="3112651" y="3062538"/>
            <a:ext cx="1379032" cy="400110"/>
          </a:xfrm>
          <a:prstGeom prst="rect">
            <a:avLst/>
          </a:prstGeom>
          <a:noFill/>
        </p:spPr>
        <p:txBody>
          <a:bodyPr wrap="none" rtlCol="0">
            <a:spAutoFit/>
          </a:bodyPr>
          <a:lstStyle/>
          <a:p>
            <a:r>
              <a:rPr lang="en-US" sz="2000" b="1" dirty="0" err="1"/>
              <a:t>BioMedical</a:t>
            </a:r>
            <a:endParaRPr lang="en-US" sz="2000" b="1" dirty="0"/>
          </a:p>
        </p:txBody>
      </p:sp>
      <p:sp>
        <p:nvSpPr>
          <p:cNvPr id="7" name="ZoneTexte 6">
            <a:extLst>
              <a:ext uri="{FF2B5EF4-FFF2-40B4-BE49-F238E27FC236}">
                <a16:creationId xmlns:a16="http://schemas.microsoft.com/office/drawing/2014/main" id="{BC5455CE-A27D-234C-B037-BC78DC852D26}"/>
              </a:ext>
            </a:extLst>
          </p:cNvPr>
          <p:cNvSpPr txBox="1"/>
          <p:nvPr/>
        </p:nvSpPr>
        <p:spPr>
          <a:xfrm>
            <a:off x="5061087" y="3075752"/>
            <a:ext cx="1554080" cy="400110"/>
          </a:xfrm>
          <a:prstGeom prst="rect">
            <a:avLst/>
          </a:prstGeom>
          <a:noFill/>
        </p:spPr>
        <p:txBody>
          <a:bodyPr wrap="none" rtlCol="0">
            <a:spAutoFit/>
          </a:bodyPr>
          <a:lstStyle/>
          <a:p>
            <a:r>
              <a:rPr lang="en-US" sz="2000" b="1" dirty="0"/>
              <a:t>Environment</a:t>
            </a:r>
          </a:p>
        </p:txBody>
      </p:sp>
      <p:sp>
        <p:nvSpPr>
          <p:cNvPr id="8" name="ZoneTexte 7">
            <a:extLst>
              <a:ext uri="{FF2B5EF4-FFF2-40B4-BE49-F238E27FC236}">
                <a16:creationId xmlns:a16="http://schemas.microsoft.com/office/drawing/2014/main" id="{82816EB7-0E54-CF45-8A6E-E3E2B1A9B514}"/>
              </a:ext>
            </a:extLst>
          </p:cNvPr>
          <p:cNvSpPr txBox="1"/>
          <p:nvPr/>
        </p:nvSpPr>
        <p:spPr>
          <a:xfrm>
            <a:off x="4979739" y="3404790"/>
            <a:ext cx="2150782" cy="369332"/>
          </a:xfrm>
          <a:prstGeom prst="rect">
            <a:avLst/>
          </a:prstGeom>
          <a:noFill/>
        </p:spPr>
        <p:txBody>
          <a:bodyPr wrap="none" rtlCol="0">
            <a:spAutoFit/>
          </a:bodyPr>
          <a:lstStyle/>
          <a:p>
            <a:r>
              <a:rPr lang="en-US" dirty="0"/>
              <a:t>15 researchers (23%)</a:t>
            </a:r>
          </a:p>
        </p:txBody>
      </p:sp>
      <p:sp>
        <p:nvSpPr>
          <p:cNvPr id="9" name="ZoneTexte 8">
            <a:extLst>
              <a:ext uri="{FF2B5EF4-FFF2-40B4-BE49-F238E27FC236}">
                <a16:creationId xmlns:a16="http://schemas.microsoft.com/office/drawing/2014/main" id="{0BECB655-CCFA-7B41-88A7-18E7A1DD39CA}"/>
              </a:ext>
            </a:extLst>
          </p:cNvPr>
          <p:cNvSpPr txBox="1"/>
          <p:nvPr/>
        </p:nvSpPr>
        <p:spPr>
          <a:xfrm>
            <a:off x="2785882" y="3404790"/>
            <a:ext cx="2150782" cy="369332"/>
          </a:xfrm>
          <a:prstGeom prst="rect">
            <a:avLst/>
          </a:prstGeom>
          <a:noFill/>
        </p:spPr>
        <p:txBody>
          <a:bodyPr wrap="none" rtlCol="0">
            <a:spAutoFit/>
          </a:bodyPr>
          <a:lstStyle/>
          <a:p>
            <a:r>
              <a:rPr lang="en-US" dirty="0"/>
              <a:t>51 researchers (77%)</a:t>
            </a:r>
          </a:p>
        </p:txBody>
      </p:sp>
      <p:sp>
        <p:nvSpPr>
          <p:cNvPr id="11" name="ZoneTexte 10">
            <a:extLst>
              <a:ext uri="{FF2B5EF4-FFF2-40B4-BE49-F238E27FC236}">
                <a16:creationId xmlns:a16="http://schemas.microsoft.com/office/drawing/2014/main" id="{D87FD33A-4813-C945-9A23-579383C3C31A}"/>
              </a:ext>
            </a:extLst>
          </p:cNvPr>
          <p:cNvSpPr txBox="1"/>
          <p:nvPr/>
        </p:nvSpPr>
        <p:spPr>
          <a:xfrm>
            <a:off x="98033" y="2607296"/>
            <a:ext cx="2569637" cy="1964320"/>
          </a:xfrm>
          <a:prstGeom prst="rect">
            <a:avLst/>
          </a:prstGeom>
          <a:noFill/>
        </p:spPr>
        <p:txBody>
          <a:bodyPr wrap="square" rtlCol="0">
            <a:spAutoFit/>
          </a:bodyPr>
          <a:lstStyle/>
          <a:p>
            <a:pPr marL="285750" indent="-285750">
              <a:lnSpc>
                <a:spcPts val="2120"/>
              </a:lnSpc>
              <a:buFont typeface="Arial" panose="020B0604020202020204" pitchFamily="34" charset="0"/>
              <a:buChar char="•"/>
            </a:pPr>
            <a:r>
              <a:rPr lang="en-US" sz="1600" b="1" dirty="0"/>
              <a:t>Diagnostic</a:t>
            </a:r>
          </a:p>
          <a:p>
            <a:pPr marL="285750" indent="-285750">
              <a:lnSpc>
                <a:spcPts val="2120"/>
              </a:lnSpc>
              <a:buFont typeface="Arial" panose="020B0604020202020204" pitchFamily="34" charset="0"/>
              <a:buChar char="•"/>
            </a:pPr>
            <a:r>
              <a:rPr lang="en-US" sz="1600" b="1" dirty="0"/>
              <a:t>Prognostic</a:t>
            </a:r>
          </a:p>
          <a:p>
            <a:pPr marL="285750" indent="-285750">
              <a:lnSpc>
                <a:spcPts val="2120"/>
              </a:lnSpc>
              <a:buFont typeface="Arial" panose="020B0604020202020204" pitchFamily="34" charset="0"/>
              <a:buChar char="•"/>
            </a:pPr>
            <a:r>
              <a:rPr lang="en-US" sz="1600" b="1" dirty="0"/>
              <a:t>Therapeutic monitoring</a:t>
            </a:r>
          </a:p>
          <a:p>
            <a:pPr marL="285750" indent="-285750">
              <a:lnSpc>
                <a:spcPts val="2120"/>
              </a:lnSpc>
              <a:buFont typeface="Arial" panose="020B0604020202020204" pitchFamily="34" charset="0"/>
              <a:buChar char="•"/>
            </a:pPr>
            <a:r>
              <a:rPr lang="en-US" sz="1600" b="1" dirty="0"/>
              <a:t>Ubiquitous healthcare</a:t>
            </a:r>
          </a:p>
          <a:p>
            <a:pPr marL="285750" indent="-285750">
              <a:lnSpc>
                <a:spcPts val="2120"/>
              </a:lnSpc>
              <a:buFont typeface="Arial" panose="020B0604020202020204" pitchFamily="34" charset="0"/>
              <a:buChar char="•"/>
            </a:pPr>
            <a:r>
              <a:rPr lang="en-US" sz="1600" b="1" dirty="0"/>
              <a:t>Cellular and molecular mechanisms comprehension</a:t>
            </a:r>
          </a:p>
        </p:txBody>
      </p:sp>
      <p:sp>
        <p:nvSpPr>
          <p:cNvPr id="12" name="ZoneTexte 11">
            <a:extLst>
              <a:ext uri="{FF2B5EF4-FFF2-40B4-BE49-F238E27FC236}">
                <a16:creationId xmlns:a16="http://schemas.microsoft.com/office/drawing/2014/main" id="{54DBE529-B36D-3540-A5D1-A56C5A7504C9}"/>
              </a:ext>
            </a:extLst>
          </p:cNvPr>
          <p:cNvSpPr txBox="1"/>
          <p:nvPr/>
        </p:nvSpPr>
        <p:spPr>
          <a:xfrm>
            <a:off x="6847107" y="1806927"/>
            <a:ext cx="3058893" cy="3849452"/>
          </a:xfrm>
          <a:prstGeom prst="rect">
            <a:avLst/>
          </a:prstGeom>
          <a:noFill/>
        </p:spPr>
        <p:txBody>
          <a:bodyPr wrap="square" rtlCol="0">
            <a:spAutoFit/>
          </a:bodyPr>
          <a:lstStyle/>
          <a:p>
            <a:pPr marL="179388" indent="-179388">
              <a:lnSpc>
                <a:spcPts val="2120"/>
              </a:lnSpc>
              <a:buFont typeface="Arial" panose="020B0604020202020204" pitchFamily="34" charset="0"/>
              <a:buChar char="•"/>
            </a:pPr>
            <a:r>
              <a:rPr lang="en-US" sz="1600" b="1" dirty="0"/>
              <a:t>Quality of :</a:t>
            </a:r>
          </a:p>
          <a:p>
            <a:pPr marL="636588" lvl="2" indent="-179388">
              <a:lnSpc>
                <a:spcPts val="2120"/>
              </a:lnSpc>
              <a:buFont typeface="Wingdings" pitchFamily="2" charset="2"/>
              <a:buChar char="§"/>
            </a:pPr>
            <a:r>
              <a:rPr lang="en-US" sz="1600" b="1" dirty="0"/>
              <a:t>Air</a:t>
            </a:r>
          </a:p>
          <a:p>
            <a:pPr marL="636588" lvl="2" indent="-179388">
              <a:lnSpc>
                <a:spcPts val="2120"/>
              </a:lnSpc>
              <a:buFont typeface="Wingdings" pitchFamily="2" charset="2"/>
              <a:buChar char="§"/>
            </a:pPr>
            <a:r>
              <a:rPr lang="en-US" sz="1600" b="1" dirty="0"/>
              <a:t>Water</a:t>
            </a:r>
          </a:p>
          <a:p>
            <a:pPr marL="636588" lvl="2" indent="-179388">
              <a:lnSpc>
                <a:spcPts val="2120"/>
              </a:lnSpc>
              <a:buFont typeface="Wingdings" pitchFamily="2" charset="2"/>
              <a:buChar char="§"/>
            </a:pPr>
            <a:r>
              <a:rPr lang="en-US" sz="1600" b="1" dirty="0"/>
              <a:t>Food</a:t>
            </a:r>
          </a:p>
          <a:p>
            <a:pPr marL="636588" lvl="2" indent="-179388">
              <a:lnSpc>
                <a:spcPts val="2120"/>
              </a:lnSpc>
              <a:buFont typeface="Wingdings" pitchFamily="2" charset="2"/>
              <a:buChar char="§"/>
            </a:pPr>
            <a:r>
              <a:rPr lang="en-US" sz="1600" b="1" dirty="0"/>
              <a:t>Soil</a:t>
            </a:r>
          </a:p>
          <a:p>
            <a:pPr marL="179388" indent="-179388">
              <a:lnSpc>
                <a:spcPts val="2120"/>
              </a:lnSpc>
              <a:buFont typeface="Arial" panose="020B0604020202020204" pitchFamily="34" charset="0"/>
              <a:buChar char="•"/>
            </a:pPr>
            <a:r>
              <a:rPr lang="en-US" sz="1600" b="1" dirty="0"/>
              <a:t>Impact of potential pollutants :</a:t>
            </a:r>
          </a:p>
          <a:p>
            <a:pPr marL="636588" lvl="2" indent="-179388">
              <a:lnSpc>
                <a:spcPts val="2120"/>
              </a:lnSpc>
              <a:buFont typeface="Wingdings" pitchFamily="2" charset="2"/>
              <a:buChar char="§"/>
            </a:pPr>
            <a:r>
              <a:rPr lang="en-US" sz="1600" b="1" dirty="0"/>
              <a:t>Heavy metals</a:t>
            </a:r>
          </a:p>
          <a:p>
            <a:pPr marL="636588" lvl="2" indent="-179388">
              <a:lnSpc>
                <a:spcPts val="2120"/>
              </a:lnSpc>
              <a:buFont typeface="Wingdings" pitchFamily="2" charset="2"/>
              <a:buChar char="§"/>
            </a:pPr>
            <a:r>
              <a:rPr lang="en-US" sz="1600" b="1" dirty="0"/>
              <a:t>Volatile Organic Compounds</a:t>
            </a:r>
          </a:p>
          <a:p>
            <a:pPr marL="636588" lvl="2" indent="-179388">
              <a:lnSpc>
                <a:spcPts val="2120"/>
              </a:lnSpc>
              <a:buFont typeface="Wingdings" pitchFamily="2" charset="2"/>
              <a:buChar char="§"/>
            </a:pPr>
            <a:r>
              <a:rPr lang="en-US" sz="1600" b="1" dirty="0"/>
              <a:t>Nanoparticles</a:t>
            </a:r>
          </a:p>
          <a:p>
            <a:pPr marL="636588" lvl="2" indent="-179388">
              <a:lnSpc>
                <a:spcPts val="2120"/>
              </a:lnSpc>
              <a:buFont typeface="Wingdings" pitchFamily="2" charset="2"/>
              <a:buChar char="§"/>
            </a:pPr>
            <a:r>
              <a:rPr lang="en-US" sz="1600" b="1" dirty="0"/>
              <a:t>Pesticides</a:t>
            </a:r>
          </a:p>
          <a:p>
            <a:pPr marL="636588" lvl="2" indent="-179388">
              <a:lnSpc>
                <a:spcPts val="2120"/>
              </a:lnSpc>
              <a:buFont typeface="Wingdings" pitchFamily="2" charset="2"/>
              <a:buChar char="§"/>
            </a:pPr>
            <a:r>
              <a:rPr lang="en-US" sz="1600" b="1" dirty="0"/>
              <a:t>Electromagnetic waves</a:t>
            </a:r>
          </a:p>
          <a:p>
            <a:pPr marL="636588" lvl="2" indent="-179388">
              <a:lnSpc>
                <a:spcPts val="2120"/>
              </a:lnSpc>
              <a:buFont typeface="Wingdings" pitchFamily="2" charset="2"/>
              <a:buChar char="§"/>
            </a:pPr>
            <a:r>
              <a:rPr lang="en-US" sz="1600" b="1" dirty="0"/>
              <a:t>…</a:t>
            </a:r>
          </a:p>
          <a:p>
            <a:pPr marL="179388" indent="-179388">
              <a:lnSpc>
                <a:spcPts val="2120"/>
              </a:lnSpc>
              <a:buFont typeface="Arial" panose="020B0604020202020204" pitchFamily="34" charset="0"/>
              <a:buChar char="•"/>
            </a:pPr>
            <a:r>
              <a:rPr lang="en-US" sz="1600" b="1" dirty="0"/>
              <a:t>Precision agriculture; agronomy</a:t>
            </a:r>
          </a:p>
        </p:txBody>
      </p:sp>
      <p:sp>
        <p:nvSpPr>
          <p:cNvPr id="4" name="Rectangle 3">
            <a:extLst>
              <a:ext uri="{FF2B5EF4-FFF2-40B4-BE49-F238E27FC236}">
                <a16:creationId xmlns:a16="http://schemas.microsoft.com/office/drawing/2014/main" id="{BE5BE16E-5D78-BF40-B94C-2CEE1B6CC82E}"/>
              </a:ext>
            </a:extLst>
          </p:cNvPr>
          <p:cNvSpPr/>
          <p:nvPr/>
        </p:nvSpPr>
        <p:spPr>
          <a:xfrm>
            <a:off x="1563688" y="872762"/>
            <a:ext cx="8531253" cy="523220"/>
          </a:xfrm>
          <a:prstGeom prst="rect">
            <a:avLst/>
          </a:prstGeom>
        </p:spPr>
        <p:txBody>
          <a:bodyPr wrap="square">
            <a:spAutoFit/>
          </a:bodyPr>
          <a:lstStyle/>
          <a:p>
            <a:r>
              <a:rPr lang="fr-FR" sz="2800" dirty="0" err="1"/>
              <a:t>among</a:t>
            </a:r>
            <a:r>
              <a:rPr lang="fr-FR" sz="2800" dirty="0"/>
              <a:t> </a:t>
            </a:r>
            <a:r>
              <a:rPr lang="fr-FR" sz="2800" dirty="0" err="1"/>
              <a:t>researchers</a:t>
            </a:r>
            <a:r>
              <a:rPr lang="fr-FR" sz="2800" dirty="0"/>
              <a:t> </a:t>
            </a:r>
            <a:r>
              <a:rPr lang="fr-FR" sz="2800" dirty="0" err="1"/>
              <a:t>dealing</a:t>
            </a:r>
            <a:r>
              <a:rPr lang="fr-FR" sz="2800" dirty="0"/>
              <a:t> </a:t>
            </a:r>
            <a:r>
              <a:rPr lang="fr-FR" sz="2800" dirty="0" err="1"/>
              <a:t>with</a:t>
            </a:r>
            <a:r>
              <a:rPr lang="fr-FR" sz="2800" dirty="0"/>
              <a:t> </a:t>
            </a:r>
            <a:r>
              <a:rPr lang="fr-FR" sz="2800" dirty="0" err="1"/>
              <a:t>sensing</a:t>
            </a:r>
            <a:r>
              <a:rPr lang="fr-FR" sz="2800" dirty="0"/>
              <a:t> and interactions</a:t>
            </a:r>
            <a:endParaRPr lang="en-US" sz="2800" dirty="0"/>
          </a:p>
        </p:txBody>
      </p:sp>
    </p:spTree>
    <p:extLst>
      <p:ext uri="{BB962C8B-B14F-4D97-AF65-F5344CB8AC3E}">
        <p14:creationId xmlns:p14="http://schemas.microsoft.com/office/powerpoint/2010/main" val="370322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BBF7E6-F758-2A4E-AA40-531E1E487DD2}"/>
              </a:ext>
            </a:extLst>
          </p:cNvPr>
          <p:cNvSpPr/>
          <p:nvPr/>
        </p:nvSpPr>
        <p:spPr>
          <a:xfrm>
            <a:off x="312254" y="3456938"/>
            <a:ext cx="3708108" cy="23609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4963CEC-4E30-D345-A80F-F272DBD40015}"/>
              </a:ext>
            </a:extLst>
          </p:cNvPr>
          <p:cNvSpPr>
            <a:spLocks noGrp="1"/>
          </p:cNvSpPr>
          <p:nvPr>
            <p:ph type="title"/>
          </p:nvPr>
        </p:nvSpPr>
        <p:spPr/>
        <p:txBody>
          <a:bodyPr>
            <a:normAutofit fontScale="90000"/>
          </a:bodyPr>
          <a:lstStyle/>
          <a:p>
            <a:r>
              <a:rPr lang="en-US" dirty="0"/>
              <a:t>Environment sensing</a:t>
            </a:r>
          </a:p>
        </p:txBody>
      </p:sp>
      <p:pic>
        <p:nvPicPr>
          <p:cNvPr id="13" name="Image 74">
            <a:extLst>
              <a:ext uri="{FF2B5EF4-FFF2-40B4-BE49-F238E27FC236}">
                <a16:creationId xmlns:a16="http://schemas.microsoft.com/office/drawing/2014/main" id="{9C794B29-C9A0-8A4C-BC1A-8700A490D018}"/>
              </a:ext>
            </a:extLst>
          </p:cNvPr>
          <p:cNvPicPr/>
          <p:nvPr/>
        </p:nvPicPr>
        <p:blipFill>
          <a:blip r:embed="rId4"/>
          <a:stretch/>
        </p:blipFill>
        <p:spPr>
          <a:xfrm>
            <a:off x="2851127" y="2558769"/>
            <a:ext cx="1600161" cy="796553"/>
          </a:xfrm>
          <a:prstGeom prst="rect">
            <a:avLst/>
          </a:prstGeom>
          <a:ln w="25560">
            <a:solidFill>
              <a:schemeClr val="tx1"/>
            </a:solidFill>
            <a:round/>
          </a:ln>
        </p:spPr>
      </p:pic>
      <p:sp>
        <p:nvSpPr>
          <p:cNvPr id="22" name="CustomShape 1">
            <a:extLst>
              <a:ext uri="{FF2B5EF4-FFF2-40B4-BE49-F238E27FC236}">
                <a16:creationId xmlns:a16="http://schemas.microsoft.com/office/drawing/2014/main" id="{110EA1FB-D07A-4941-AA4A-FC521A086620}"/>
              </a:ext>
            </a:extLst>
          </p:cNvPr>
          <p:cNvSpPr/>
          <p:nvPr/>
        </p:nvSpPr>
        <p:spPr>
          <a:xfrm>
            <a:off x="-181492" y="970584"/>
            <a:ext cx="4933266" cy="530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b="1" spc="-1" dirty="0" err="1">
                <a:solidFill>
                  <a:srgbClr val="1F497D"/>
                </a:solidFill>
              </a:rPr>
              <a:t>Gas</a:t>
            </a:r>
            <a:r>
              <a:rPr lang="fr-FR" b="1" spc="-1" dirty="0">
                <a:solidFill>
                  <a:srgbClr val="1F497D"/>
                </a:solidFill>
              </a:rPr>
              <a:t> </a:t>
            </a:r>
            <a:r>
              <a:rPr lang="fr-FR" b="1" spc="-1" dirty="0" err="1">
                <a:solidFill>
                  <a:srgbClr val="1F497D"/>
                </a:solidFill>
              </a:rPr>
              <a:t>sensing</a:t>
            </a:r>
            <a:r>
              <a:rPr lang="fr-FR" b="1" spc="-1" dirty="0">
                <a:solidFill>
                  <a:srgbClr val="1F497D"/>
                </a:solidFill>
              </a:rPr>
              <a:t> : </a:t>
            </a:r>
          </a:p>
          <a:p>
            <a:pPr algn="ctr">
              <a:lnSpc>
                <a:spcPct val="100000"/>
              </a:lnSpc>
            </a:pPr>
            <a:r>
              <a:rPr lang="fr-FR" spc="-1" dirty="0" err="1">
                <a:solidFill>
                  <a:srgbClr val="1F497D"/>
                </a:solidFill>
                <a:latin typeface="Calibri"/>
              </a:rPr>
              <a:t>Selective</a:t>
            </a:r>
            <a:r>
              <a:rPr lang="fr-FR" spc="-1" dirty="0">
                <a:solidFill>
                  <a:srgbClr val="1F497D"/>
                </a:solidFill>
                <a:latin typeface="Calibri"/>
              </a:rPr>
              <a:t> </a:t>
            </a:r>
            <a:r>
              <a:rPr lang="fr-FR" spc="-1" dirty="0" err="1">
                <a:solidFill>
                  <a:srgbClr val="1F497D"/>
                </a:solidFill>
                <a:latin typeface="Calibri"/>
              </a:rPr>
              <a:t>gas</a:t>
            </a:r>
            <a:r>
              <a:rPr lang="fr-FR" spc="-1" dirty="0">
                <a:solidFill>
                  <a:srgbClr val="1F497D"/>
                </a:solidFill>
                <a:latin typeface="Calibri"/>
              </a:rPr>
              <a:t> </a:t>
            </a:r>
            <a:r>
              <a:rPr lang="fr-FR" spc="-1" dirty="0" err="1">
                <a:solidFill>
                  <a:srgbClr val="1F497D"/>
                </a:solidFill>
                <a:latin typeface="Calibri"/>
              </a:rPr>
              <a:t>detection</a:t>
            </a:r>
            <a:r>
              <a:rPr lang="fr-FR" spc="-1" dirty="0">
                <a:solidFill>
                  <a:srgbClr val="1F497D"/>
                </a:solidFill>
                <a:latin typeface="Calibri"/>
              </a:rPr>
              <a:t> </a:t>
            </a:r>
            <a:r>
              <a:rPr lang="fr-FR" spc="-1" dirty="0" err="1">
                <a:solidFill>
                  <a:srgbClr val="1F497D"/>
                </a:solidFill>
                <a:latin typeface="Calibri"/>
              </a:rPr>
              <a:t>with</a:t>
            </a:r>
            <a:r>
              <a:rPr lang="fr-FR" spc="-1" dirty="0">
                <a:solidFill>
                  <a:srgbClr val="1F497D"/>
                </a:solidFill>
                <a:latin typeface="Calibri"/>
              </a:rPr>
              <a:t> </a:t>
            </a:r>
            <a:r>
              <a:rPr lang="fr-FR" spc="-1" dirty="0" err="1">
                <a:solidFill>
                  <a:srgbClr val="1F497D"/>
                </a:solidFill>
                <a:latin typeface="Calibri"/>
              </a:rPr>
              <a:t>nanowires</a:t>
            </a:r>
            <a:r>
              <a:rPr lang="fr-FR" spc="-1" dirty="0">
                <a:solidFill>
                  <a:srgbClr val="1F497D"/>
                </a:solidFill>
                <a:latin typeface="Calibri"/>
              </a:rPr>
              <a:t> </a:t>
            </a:r>
            <a:r>
              <a:rPr lang="fr-FR" spc="-1" dirty="0" err="1">
                <a:solidFill>
                  <a:srgbClr val="1F497D"/>
                </a:solidFill>
                <a:latin typeface="Calibri"/>
              </a:rPr>
              <a:t>sensors</a:t>
            </a:r>
            <a:endParaRPr lang="fr-FR" b="1" strike="noStrike" spc="-1" dirty="0">
              <a:latin typeface="Arial"/>
            </a:endParaRPr>
          </a:p>
        </p:txBody>
      </p:sp>
      <p:sp>
        <p:nvSpPr>
          <p:cNvPr id="25" name="CustomShape 11">
            <a:extLst>
              <a:ext uri="{FF2B5EF4-FFF2-40B4-BE49-F238E27FC236}">
                <a16:creationId xmlns:a16="http://schemas.microsoft.com/office/drawing/2014/main" id="{96665FF8-762B-0940-89E6-DCC15886FC66}"/>
              </a:ext>
            </a:extLst>
          </p:cNvPr>
          <p:cNvSpPr/>
          <p:nvPr/>
        </p:nvSpPr>
        <p:spPr>
          <a:xfrm>
            <a:off x="4825681" y="5866886"/>
            <a:ext cx="4275000" cy="33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400" b="0" i="1" strike="noStrike" spc="-1" dirty="0">
                <a:solidFill>
                  <a:srgbClr val="000000"/>
                </a:solidFill>
                <a:latin typeface="Calibri"/>
              </a:rPr>
              <a:t>Calibration data of ISFET-pNO</a:t>
            </a:r>
            <a:r>
              <a:rPr lang="fr-FR" sz="1400" b="0" i="1" strike="noStrike" spc="-1" baseline="-25000" dirty="0">
                <a:solidFill>
                  <a:srgbClr val="000000"/>
                </a:solidFill>
                <a:latin typeface="Calibri"/>
              </a:rPr>
              <a:t>3 </a:t>
            </a:r>
            <a:r>
              <a:rPr lang="fr-FR" sz="1400" b="0" i="1" strike="noStrike" spc="-1" dirty="0">
                <a:solidFill>
                  <a:srgbClr val="000000"/>
                </a:solidFill>
                <a:latin typeface="Calibri"/>
              </a:rPr>
              <a:t> and –pNH</a:t>
            </a:r>
            <a:r>
              <a:rPr lang="fr-FR" sz="1400" b="0" i="1" strike="noStrike" spc="-1" baseline="-25000" dirty="0">
                <a:solidFill>
                  <a:srgbClr val="000000"/>
                </a:solidFill>
                <a:latin typeface="Calibri"/>
              </a:rPr>
              <a:t>4</a:t>
            </a:r>
            <a:endParaRPr lang="fr-FR" sz="1400" b="0" strike="noStrike" spc="-1" dirty="0">
              <a:latin typeface="Arial"/>
            </a:endParaRPr>
          </a:p>
        </p:txBody>
      </p:sp>
      <p:pic>
        <p:nvPicPr>
          <p:cNvPr id="26" name="Picture 3">
            <a:extLst>
              <a:ext uri="{FF2B5EF4-FFF2-40B4-BE49-F238E27FC236}">
                <a16:creationId xmlns:a16="http://schemas.microsoft.com/office/drawing/2014/main" id="{4E5736CF-FB79-E24B-AAAE-42DFB6A52E6A}"/>
              </a:ext>
            </a:extLst>
          </p:cNvPr>
          <p:cNvPicPr/>
          <p:nvPr/>
        </p:nvPicPr>
        <p:blipFill>
          <a:blip r:embed="rId5"/>
          <a:stretch/>
        </p:blipFill>
        <p:spPr>
          <a:xfrm>
            <a:off x="5018550" y="3901915"/>
            <a:ext cx="3016385" cy="1922147"/>
          </a:xfrm>
          <a:prstGeom prst="rect">
            <a:avLst/>
          </a:prstGeom>
          <a:ln>
            <a:noFill/>
          </a:ln>
        </p:spPr>
      </p:pic>
      <p:pic>
        <p:nvPicPr>
          <p:cNvPr id="27" name="Picture 2">
            <a:extLst>
              <a:ext uri="{FF2B5EF4-FFF2-40B4-BE49-F238E27FC236}">
                <a16:creationId xmlns:a16="http://schemas.microsoft.com/office/drawing/2014/main" id="{68B96F8A-127B-B349-9BE6-8DB94134F058}"/>
              </a:ext>
            </a:extLst>
          </p:cNvPr>
          <p:cNvPicPr/>
          <p:nvPr/>
        </p:nvPicPr>
        <p:blipFill>
          <a:blip r:embed="rId6"/>
          <a:srcRect r="45312"/>
          <a:stretch/>
        </p:blipFill>
        <p:spPr>
          <a:xfrm>
            <a:off x="8311970" y="3799236"/>
            <a:ext cx="1200693" cy="1343727"/>
          </a:xfrm>
          <a:prstGeom prst="rect">
            <a:avLst/>
          </a:prstGeom>
          <a:ln>
            <a:noFill/>
          </a:ln>
        </p:spPr>
      </p:pic>
      <p:sp>
        <p:nvSpPr>
          <p:cNvPr id="28" name="CustomShape 8">
            <a:extLst>
              <a:ext uri="{FF2B5EF4-FFF2-40B4-BE49-F238E27FC236}">
                <a16:creationId xmlns:a16="http://schemas.microsoft.com/office/drawing/2014/main" id="{09363FB7-B05B-394A-92C1-0A37D63A6DE6}"/>
              </a:ext>
            </a:extLst>
          </p:cNvPr>
          <p:cNvSpPr/>
          <p:nvPr/>
        </p:nvSpPr>
        <p:spPr>
          <a:xfrm>
            <a:off x="8036680" y="5348793"/>
            <a:ext cx="1869320" cy="73387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900" b="0" i="1" strike="noStrike" spc="-1" dirty="0">
                <a:solidFill>
                  <a:srgbClr val="000000"/>
                </a:solidFill>
                <a:latin typeface="Calibri"/>
              </a:rPr>
              <a:t>1 : Platinum </a:t>
            </a:r>
            <a:r>
              <a:rPr lang="fr-FR" sz="900" b="0" i="1" strike="noStrike" spc="-1" dirty="0" err="1">
                <a:solidFill>
                  <a:srgbClr val="000000"/>
                </a:solidFill>
                <a:latin typeface="Calibri"/>
              </a:rPr>
              <a:t>electrodes</a:t>
            </a:r>
            <a:r>
              <a:rPr lang="fr-FR" sz="900" b="0" i="1" strike="noStrike" spc="-1" dirty="0">
                <a:solidFill>
                  <a:srgbClr val="000000"/>
                </a:solidFill>
                <a:latin typeface="Calibri"/>
              </a:rPr>
              <a:t> (</a:t>
            </a:r>
            <a:r>
              <a:rPr lang="fr-FR" sz="900" b="0" i="1" strike="noStrike" spc="-1" dirty="0" err="1">
                <a:solidFill>
                  <a:srgbClr val="000000"/>
                </a:solidFill>
                <a:latin typeface="Calibri"/>
              </a:rPr>
              <a:t>conductivity</a:t>
            </a:r>
            <a:r>
              <a:rPr lang="fr-FR" sz="900" b="0" i="1" strike="noStrike" spc="-1" dirty="0">
                <a:solidFill>
                  <a:srgbClr val="000000"/>
                </a:solidFill>
                <a:latin typeface="Calibri"/>
              </a:rPr>
              <a:t> and </a:t>
            </a:r>
            <a:r>
              <a:rPr lang="fr-FR" sz="900" b="0" i="1" strike="noStrike" spc="-1" dirty="0" err="1">
                <a:solidFill>
                  <a:srgbClr val="000000"/>
                </a:solidFill>
                <a:latin typeface="Calibri"/>
              </a:rPr>
              <a:t>humidity</a:t>
            </a:r>
            <a:r>
              <a:rPr lang="fr-FR" sz="900" b="0" i="1" strike="noStrike" spc="-1" dirty="0">
                <a:solidFill>
                  <a:srgbClr val="000000"/>
                </a:solidFill>
                <a:latin typeface="Calibri"/>
              </a:rPr>
              <a:t>)</a:t>
            </a:r>
            <a:endParaRPr lang="fr-FR" sz="900" b="0" strike="noStrike" spc="-1" dirty="0">
              <a:latin typeface="Arial"/>
            </a:endParaRPr>
          </a:p>
          <a:p>
            <a:pPr>
              <a:lnSpc>
                <a:spcPct val="100000"/>
              </a:lnSpc>
            </a:pPr>
            <a:r>
              <a:rPr lang="fr-FR" sz="900" b="0" i="1" strike="noStrike" spc="-1" dirty="0">
                <a:solidFill>
                  <a:srgbClr val="000000"/>
                </a:solidFill>
                <a:latin typeface="Calibri"/>
              </a:rPr>
              <a:t>2: Reference Electrode</a:t>
            </a:r>
            <a:endParaRPr lang="fr-FR" sz="900" b="0" strike="noStrike" spc="-1" dirty="0">
              <a:latin typeface="Arial"/>
            </a:endParaRPr>
          </a:p>
          <a:p>
            <a:pPr>
              <a:lnSpc>
                <a:spcPct val="100000"/>
              </a:lnSpc>
            </a:pPr>
            <a:r>
              <a:rPr lang="fr-FR" sz="900" b="0" i="1" strike="noStrike" spc="-1" dirty="0">
                <a:solidFill>
                  <a:srgbClr val="000000"/>
                </a:solidFill>
                <a:latin typeface="Calibri"/>
              </a:rPr>
              <a:t>3: ISFET-pH/pNO</a:t>
            </a:r>
            <a:r>
              <a:rPr lang="fr-FR" sz="900" b="0" i="1" strike="noStrike" spc="-1" baseline="-25000" dirty="0">
                <a:solidFill>
                  <a:srgbClr val="000000"/>
                </a:solidFill>
                <a:latin typeface="Calibri"/>
              </a:rPr>
              <a:t>3</a:t>
            </a:r>
            <a:r>
              <a:rPr lang="fr-FR" sz="900" b="0" i="1" strike="noStrike" spc="-1" baseline="30000" dirty="0">
                <a:solidFill>
                  <a:srgbClr val="000000"/>
                </a:solidFill>
                <a:latin typeface="Calibri"/>
              </a:rPr>
              <a:t>-</a:t>
            </a:r>
            <a:r>
              <a:rPr lang="fr-FR" sz="900" b="0" i="1" strike="noStrike" spc="-1" dirty="0">
                <a:solidFill>
                  <a:srgbClr val="000000"/>
                </a:solidFill>
                <a:latin typeface="Calibri"/>
              </a:rPr>
              <a:t>/pNH</a:t>
            </a:r>
            <a:r>
              <a:rPr lang="fr-FR" sz="900" b="0" i="1" strike="noStrike" spc="-1" baseline="-25000" dirty="0">
                <a:solidFill>
                  <a:srgbClr val="000000"/>
                </a:solidFill>
                <a:latin typeface="Calibri"/>
              </a:rPr>
              <a:t>4</a:t>
            </a:r>
            <a:r>
              <a:rPr lang="fr-FR" sz="900" b="0" i="1" strike="noStrike" spc="-1" baseline="30000" dirty="0">
                <a:solidFill>
                  <a:srgbClr val="000000"/>
                </a:solidFill>
                <a:latin typeface="Calibri"/>
              </a:rPr>
              <a:t>+</a:t>
            </a:r>
            <a:endParaRPr lang="fr-FR" sz="900" b="0" strike="noStrike" spc="-1" dirty="0">
              <a:latin typeface="Arial"/>
            </a:endParaRPr>
          </a:p>
          <a:p>
            <a:pPr>
              <a:lnSpc>
                <a:spcPct val="100000"/>
              </a:lnSpc>
            </a:pPr>
            <a:r>
              <a:rPr lang="fr-FR" sz="900" b="0" i="1" strike="noStrike" spc="-1" dirty="0">
                <a:solidFill>
                  <a:srgbClr val="000000"/>
                </a:solidFill>
                <a:latin typeface="Calibri"/>
              </a:rPr>
              <a:t>4: MOSFET for </a:t>
            </a:r>
            <a:r>
              <a:rPr lang="fr-FR" sz="900" b="0" i="1" strike="noStrike" spc="-1" dirty="0" err="1">
                <a:solidFill>
                  <a:srgbClr val="000000"/>
                </a:solidFill>
                <a:latin typeface="Calibri"/>
              </a:rPr>
              <a:t>temperature</a:t>
            </a:r>
            <a:r>
              <a:rPr lang="fr-FR" sz="900" b="0" i="1" strike="noStrike" spc="-1" dirty="0">
                <a:solidFill>
                  <a:srgbClr val="000000"/>
                </a:solidFill>
                <a:latin typeface="Calibri"/>
              </a:rPr>
              <a:t> </a:t>
            </a:r>
            <a:r>
              <a:rPr lang="fr-FR" sz="900" b="0" i="1" strike="noStrike" spc="-1" dirty="0" err="1">
                <a:solidFill>
                  <a:srgbClr val="000000"/>
                </a:solidFill>
                <a:latin typeface="Calibri"/>
              </a:rPr>
              <a:t>sensor</a:t>
            </a:r>
            <a:endParaRPr lang="fr-FR" sz="900" b="0" strike="noStrike" spc="-1" dirty="0">
              <a:latin typeface="Arial"/>
            </a:endParaRPr>
          </a:p>
        </p:txBody>
      </p:sp>
      <p:pic>
        <p:nvPicPr>
          <p:cNvPr id="29" name="Picture 5">
            <a:extLst>
              <a:ext uri="{FF2B5EF4-FFF2-40B4-BE49-F238E27FC236}">
                <a16:creationId xmlns:a16="http://schemas.microsoft.com/office/drawing/2014/main" id="{7AA67CD0-14E8-3B44-AFE1-52F7DAF5135B}"/>
              </a:ext>
            </a:extLst>
          </p:cNvPr>
          <p:cNvPicPr/>
          <p:nvPr/>
        </p:nvPicPr>
        <p:blipFill>
          <a:blip r:embed="rId7"/>
          <a:srcRect l="29918" r="5232"/>
          <a:stretch/>
        </p:blipFill>
        <p:spPr>
          <a:xfrm>
            <a:off x="7943007" y="1871105"/>
            <a:ext cx="1528006" cy="1495837"/>
          </a:xfrm>
          <a:prstGeom prst="rect">
            <a:avLst/>
          </a:prstGeom>
          <a:ln>
            <a:noFill/>
          </a:ln>
        </p:spPr>
      </p:pic>
      <p:pic>
        <p:nvPicPr>
          <p:cNvPr id="30" name="Picture 4">
            <a:extLst>
              <a:ext uri="{FF2B5EF4-FFF2-40B4-BE49-F238E27FC236}">
                <a16:creationId xmlns:a16="http://schemas.microsoft.com/office/drawing/2014/main" id="{0D083E97-E4BA-1F4B-9F7F-769BB9FA5899}"/>
              </a:ext>
            </a:extLst>
          </p:cNvPr>
          <p:cNvPicPr/>
          <p:nvPr/>
        </p:nvPicPr>
        <p:blipFill>
          <a:blip r:embed="rId8"/>
          <a:srcRect l="66152" t="21612" r="14561" b="20316"/>
          <a:stretch/>
        </p:blipFill>
        <p:spPr>
          <a:xfrm>
            <a:off x="5964170" y="1890408"/>
            <a:ext cx="1462034" cy="1512277"/>
          </a:xfrm>
          <a:prstGeom prst="rect">
            <a:avLst/>
          </a:prstGeom>
          <a:ln>
            <a:noFill/>
          </a:ln>
        </p:spPr>
      </p:pic>
      <p:sp>
        <p:nvSpPr>
          <p:cNvPr id="31" name="CustomShape 7">
            <a:extLst>
              <a:ext uri="{FF2B5EF4-FFF2-40B4-BE49-F238E27FC236}">
                <a16:creationId xmlns:a16="http://schemas.microsoft.com/office/drawing/2014/main" id="{35321512-17EA-EB4F-8B51-38E862B87E09}"/>
              </a:ext>
            </a:extLst>
          </p:cNvPr>
          <p:cNvSpPr/>
          <p:nvPr/>
        </p:nvSpPr>
        <p:spPr>
          <a:xfrm>
            <a:off x="5293840" y="3350712"/>
            <a:ext cx="2742840" cy="545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1100" b="0" strike="noStrike" spc="-1" dirty="0" err="1">
                <a:solidFill>
                  <a:srgbClr val="000000"/>
                </a:solidFill>
              </a:rPr>
              <a:t>Functionalisation</a:t>
            </a:r>
            <a:r>
              <a:rPr lang="fr-FR" sz="1100" b="0" strike="noStrike" spc="-1" dirty="0">
                <a:solidFill>
                  <a:srgbClr val="000000"/>
                </a:solidFill>
              </a:rPr>
              <a:t>  </a:t>
            </a:r>
            <a:endParaRPr lang="fr-FR" sz="1100" b="0" strike="noStrike" spc="-1" dirty="0"/>
          </a:p>
          <a:p>
            <a:pPr algn="ctr">
              <a:lnSpc>
                <a:spcPct val="100000"/>
              </a:lnSpc>
            </a:pPr>
            <a:r>
              <a:rPr lang="fr-FR" sz="1100" b="0" strike="noStrike" spc="-1" dirty="0">
                <a:solidFill>
                  <a:srgbClr val="000000"/>
                </a:solidFill>
              </a:rPr>
              <a:t>ISFET-pH - ISFET-pNO</a:t>
            </a:r>
            <a:r>
              <a:rPr lang="fr-FR" sz="1100" b="0" strike="noStrike" spc="-1" baseline="-25000" dirty="0">
                <a:solidFill>
                  <a:srgbClr val="000000"/>
                </a:solidFill>
              </a:rPr>
              <a:t>3</a:t>
            </a:r>
            <a:r>
              <a:rPr lang="fr-FR" sz="1100" b="0" strike="noStrike" spc="-1" dirty="0">
                <a:solidFill>
                  <a:srgbClr val="000000"/>
                </a:solidFill>
              </a:rPr>
              <a:t> -ISFET-pNH</a:t>
            </a:r>
            <a:r>
              <a:rPr lang="fr-FR" sz="1100" b="0" strike="noStrike" spc="-1" baseline="-25000" dirty="0">
                <a:solidFill>
                  <a:srgbClr val="000000"/>
                </a:solidFill>
              </a:rPr>
              <a:t>4</a:t>
            </a:r>
            <a:r>
              <a:rPr lang="fr-FR" sz="1100" b="0" strike="noStrike" spc="-1" dirty="0">
                <a:solidFill>
                  <a:srgbClr val="000000"/>
                </a:solidFill>
              </a:rPr>
              <a:t> </a:t>
            </a:r>
            <a:endParaRPr lang="fr-FR" sz="1100" b="0" strike="noStrike" spc="-1" dirty="0"/>
          </a:p>
        </p:txBody>
      </p:sp>
      <p:sp>
        <p:nvSpPr>
          <p:cNvPr id="32" name="CustomShape 9">
            <a:extLst>
              <a:ext uri="{FF2B5EF4-FFF2-40B4-BE49-F238E27FC236}">
                <a16:creationId xmlns:a16="http://schemas.microsoft.com/office/drawing/2014/main" id="{24BF8EDE-725F-B641-B6F3-85B12DAE9F24}"/>
              </a:ext>
            </a:extLst>
          </p:cNvPr>
          <p:cNvSpPr/>
          <p:nvPr/>
        </p:nvSpPr>
        <p:spPr>
          <a:xfrm>
            <a:off x="7943007" y="3343195"/>
            <a:ext cx="1710000" cy="516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1100" b="0" strike="noStrike" spc="-1" dirty="0">
                <a:solidFill>
                  <a:srgbClr val="000000"/>
                </a:solidFill>
              </a:rPr>
              <a:t>Embedded system in real conditions</a:t>
            </a:r>
            <a:endParaRPr lang="fr-FR" sz="1100" b="0" strike="noStrike" spc="-1" dirty="0"/>
          </a:p>
        </p:txBody>
      </p:sp>
      <p:sp>
        <p:nvSpPr>
          <p:cNvPr id="33" name="Rectangle 32">
            <a:extLst>
              <a:ext uri="{FF2B5EF4-FFF2-40B4-BE49-F238E27FC236}">
                <a16:creationId xmlns:a16="http://schemas.microsoft.com/office/drawing/2014/main" id="{78FCFBC6-4C36-1B42-A28E-C2E53FC3F482}"/>
              </a:ext>
            </a:extLst>
          </p:cNvPr>
          <p:cNvSpPr/>
          <p:nvPr/>
        </p:nvSpPr>
        <p:spPr>
          <a:xfrm>
            <a:off x="5467342" y="970584"/>
            <a:ext cx="4139338" cy="646331"/>
          </a:xfrm>
          <a:prstGeom prst="rect">
            <a:avLst/>
          </a:prstGeom>
        </p:spPr>
        <p:txBody>
          <a:bodyPr wrap="none">
            <a:spAutoFit/>
          </a:bodyPr>
          <a:lstStyle/>
          <a:p>
            <a:pPr algn="ctr"/>
            <a:r>
              <a:rPr lang="en-US" b="1" dirty="0">
                <a:solidFill>
                  <a:srgbClr val="1E497C"/>
                </a:solidFill>
              </a:rPr>
              <a:t>Soil sensing : </a:t>
            </a:r>
          </a:p>
          <a:p>
            <a:pPr algn="ctr"/>
            <a:r>
              <a:rPr lang="en-US" dirty="0">
                <a:solidFill>
                  <a:srgbClr val="1E497C"/>
                </a:solidFill>
              </a:rPr>
              <a:t>Electrochemical sensors for </a:t>
            </a:r>
            <a:r>
              <a:rPr lang="en-US" dirty="0" err="1">
                <a:solidFill>
                  <a:srgbClr val="1E497C"/>
                </a:solidFill>
              </a:rPr>
              <a:t>agroindustries</a:t>
            </a:r>
            <a:endParaRPr lang="en-US" b="1" dirty="0">
              <a:solidFill>
                <a:srgbClr val="1E497C"/>
              </a:solidFill>
            </a:endParaRPr>
          </a:p>
        </p:txBody>
      </p:sp>
      <p:grpSp>
        <p:nvGrpSpPr>
          <p:cNvPr id="20" name="Groupe 19">
            <a:extLst>
              <a:ext uri="{FF2B5EF4-FFF2-40B4-BE49-F238E27FC236}">
                <a16:creationId xmlns:a16="http://schemas.microsoft.com/office/drawing/2014/main" id="{5C42571A-1B94-204E-A5FC-A214BA5F4DF4}"/>
              </a:ext>
            </a:extLst>
          </p:cNvPr>
          <p:cNvGrpSpPr/>
          <p:nvPr/>
        </p:nvGrpSpPr>
        <p:grpSpPr>
          <a:xfrm>
            <a:off x="-5194" y="1688325"/>
            <a:ext cx="2645205" cy="1447081"/>
            <a:chOff x="5023775" y="4557560"/>
            <a:chExt cx="4016579" cy="2685202"/>
          </a:xfrm>
        </p:grpSpPr>
        <p:sp>
          <p:nvSpPr>
            <p:cNvPr id="21" name="ZoneTexte 20">
              <a:extLst>
                <a:ext uri="{FF2B5EF4-FFF2-40B4-BE49-F238E27FC236}">
                  <a16:creationId xmlns:a16="http://schemas.microsoft.com/office/drawing/2014/main" id="{756ADC58-6082-7244-8421-680838BD5221}"/>
                </a:ext>
              </a:extLst>
            </p:cNvPr>
            <p:cNvSpPr txBox="1"/>
            <p:nvPr/>
          </p:nvSpPr>
          <p:spPr>
            <a:xfrm>
              <a:off x="5423472" y="6386097"/>
              <a:ext cx="3205174" cy="856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79646">
                      <a:lumMod val="75000"/>
                    </a:srgbClr>
                  </a:solidFill>
                  <a:effectLst/>
                  <a:uLnTx/>
                  <a:uFillTx/>
                  <a:latin typeface="Calibri"/>
                  <a:ea typeface="+mn-ea"/>
                  <a:cs typeface="+mn-cs"/>
                </a:rPr>
                <a:t>Resistor configuration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79646">
                      <a:lumMod val="75000"/>
                    </a:srgbClr>
                  </a:solidFill>
                  <a:effectLst/>
                  <a:uLnTx/>
                  <a:uFillTx/>
                  <a:latin typeface="Calibri"/>
                  <a:ea typeface="+mn-ea"/>
                  <a:cs typeface="+mn-cs"/>
                </a:rPr>
                <a:t>Or Impedance vs </a:t>
              </a:r>
              <a:r>
                <a:rPr kumimoji="0" lang="en-US" sz="1200" b="0" i="0" u="none" strike="noStrike" kern="1200" cap="none" spc="0" normalizeH="0" baseline="0" noProof="0" dirty="0" err="1">
                  <a:ln>
                    <a:noFill/>
                  </a:ln>
                  <a:solidFill>
                    <a:srgbClr val="F79646">
                      <a:lumMod val="75000"/>
                    </a:srgbClr>
                  </a:solidFill>
                  <a:effectLst/>
                  <a:uLnTx/>
                  <a:uFillTx/>
                  <a:latin typeface="Calibri"/>
                  <a:ea typeface="+mn-ea"/>
                  <a:cs typeface="+mn-cs"/>
                </a:rPr>
                <a:t>freq</a:t>
              </a:r>
              <a:endParaRPr kumimoji="0" lang="fr-FR" sz="1200" b="0" i="0" u="none" strike="noStrike" kern="1200" cap="none" spc="0" normalizeH="0" baseline="0" noProof="0" dirty="0">
                <a:ln>
                  <a:noFill/>
                </a:ln>
                <a:solidFill>
                  <a:srgbClr val="F79646">
                    <a:lumMod val="75000"/>
                  </a:srgbClr>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B776CD2C-EE89-0B4F-860E-EF0E58900898}"/>
                </a:ext>
              </a:extLst>
            </p:cNvPr>
            <p:cNvSpPr/>
            <p:nvPr/>
          </p:nvSpPr>
          <p:spPr>
            <a:xfrm>
              <a:off x="5505798" y="5977959"/>
              <a:ext cx="3205176" cy="33250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C00000"/>
                </a:solidFill>
                <a:effectLst/>
                <a:uLnTx/>
                <a:uFillTx/>
                <a:latin typeface="Calibri"/>
                <a:ea typeface="+mn-ea"/>
                <a:cs typeface="+mn-cs"/>
              </a:endParaRPr>
            </a:p>
          </p:txBody>
        </p:sp>
        <p:sp>
          <p:nvSpPr>
            <p:cNvPr id="36" name="Rectangle 35">
              <a:extLst>
                <a:ext uri="{FF2B5EF4-FFF2-40B4-BE49-F238E27FC236}">
                  <a16:creationId xmlns:a16="http://schemas.microsoft.com/office/drawing/2014/main" id="{11F577C3-4C8A-9D45-9063-8850C720B10F}"/>
                </a:ext>
              </a:extLst>
            </p:cNvPr>
            <p:cNvSpPr/>
            <p:nvPr/>
          </p:nvSpPr>
          <p:spPr>
            <a:xfrm>
              <a:off x="6711717" y="5465326"/>
              <a:ext cx="45719" cy="5140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white"/>
                </a:solidFill>
                <a:effectLst/>
                <a:uLnTx/>
                <a:uFillTx/>
                <a:latin typeface="Calibri"/>
                <a:ea typeface="+mn-ea"/>
                <a:cs typeface="+mn-cs"/>
              </a:endParaRPr>
            </a:p>
          </p:txBody>
        </p:sp>
        <p:sp>
          <p:nvSpPr>
            <p:cNvPr id="37" name="Rectangle 36">
              <a:extLst>
                <a:ext uri="{FF2B5EF4-FFF2-40B4-BE49-F238E27FC236}">
                  <a16:creationId xmlns:a16="http://schemas.microsoft.com/office/drawing/2014/main" id="{F767755E-8F6D-6048-A98F-FF2CABEB4FA3}"/>
                </a:ext>
              </a:extLst>
            </p:cNvPr>
            <p:cNvSpPr/>
            <p:nvPr/>
          </p:nvSpPr>
          <p:spPr>
            <a:xfrm>
              <a:off x="6813965" y="5465326"/>
              <a:ext cx="45719" cy="5140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a:extLst>
                <a:ext uri="{FF2B5EF4-FFF2-40B4-BE49-F238E27FC236}">
                  <a16:creationId xmlns:a16="http://schemas.microsoft.com/office/drawing/2014/main" id="{AE79DA15-9D42-F44E-91CF-FAD4BB7A75AD}"/>
                </a:ext>
              </a:extLst>
            </p:cNvPr>
            <p:cNvSpPr/>
            <p:nvPr/>
          </p:nvSpPr>
          <p:spPr>
            <a:xfrm>
              <a:off x="6916213" y="5465326"/>
              <a:ext cx="45719" cy="5140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E85D6174-91FC-904B-A96E-9C000DEA219F}"/>
                </a:ext>
              </a:extLst>
            </p:cNvPr>
            <p:cNvSpPr/>
            <p:nvPr/>
          </p:nvSpPr>
          <p:spPr>
            <a:xfrm>
              <a:off x="7018461" y="5465326"/>
              <a:ext cx="45719" cy="5140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white"/>
                </a:solidFill>
                <a:effectLst/>
                <a:uLnTx/>
                <a:uFillTx/>
                <a:latin typeface="Calibri"/>
                <a:ea typeface="+mn-ea"/>
                <a:cs typeface="+mn-cs"/>
              </a:endParaRPr>
            </a:p>
          </p:txBody>
        </p:sp>
        <p:sp>
          <p:nvSpPr>
            <p:cNvPr id="40" name="Rectangle 39">
              <a:extLst>
                <a:ext uri="{FF2B5EF4-FFF2-40B4-BE49-F238E27FC236}">
                  <a16:creationId xmlns:a16="http://schemas.microsoft.com/office/drawing/2014/main" id="{1FC5C6E6-CA73-C843-A95D-9748C701D851}"/>
                </a:ext>
              </a:extLst>
            </p:cNvPr>
            <p:cNvSpPr/>
            <p:nvPr/>
          </p:nvSpPr>
          <p:spPr>
            <a:xfrm rot="4368747">
              <a:off x="7219346" y="5691124"/>
              <a:ext cx="526743"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white"/>
                </a:solidFill>
                <a:effectLst/>
                <a:uLnTx/>
                <a:uFillTx/>
                <a:latin typeface="Calibri"/>
                <a:ea typeface="+mn-ea"/>
                <a:cs typeface="+mn-cs"/>
              </a:endParaRPr>
            </a:p>
          </p:txBody>
        </p:sp>
        <p:sp>
          <p:nvSpPr>
            <p:cNvPr id="41" name="Rectangle 40">
              <a:extLst>
                <a:ext uri="{FF2B5EF4-FFF2-40B4-BE49-F238E27FC236}">
                  <a16:creationId xmlns:a16="http://schemas.microsoft.com/office/drawing/2014/main" id="{3A7E72A8-F57E-834D-B379-A71049079F53}"/>
                </a:ext>
              </a:extLst>
            </p:cNvPr>
            <p:cNvSpPr/>
            <p:nvPr/>
          </p:nvSpPr>
          <p:spPr>
            <a:xfrm>
              <a:off x="7540871" y="5933877"/>
              <a:ext cx="1111621"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white"/>
                </a:solidFill>
                <a:effectLst/>
                <a:uLnTx/>
                <a:uFillTx/>
                <a:latin typeface="Calibri"/>
                <a:ea typeface="+mn-ea"/>
                <a:cs typeface="+mn-cs"/>
              </a:endParaRPr>
            </a:p>
          </p:txBody>
        </p:sp>
        <p:sp>
          <p:nvSpPr>
            <p:cNvPr id="42" name="Rectangle 41">
              <a:extLst>
                <a:ext uri="{FF2B5EF4-FFF2-40B4-BE49-F238E27FC236}">
                  <a16:creationId xmlns:a16="http://schemas.microsoft.com/office/drawing/2014/main" id="{26CDE890-3CDA-384E-B534-676529CA8DC7}"/>
                </a:ext>
              </a:extLst>
            </p:cNvPr>
            <p:cNvSpPr/>
            <p:nvPr/>
          </p:nvSpPr>
          <p:spPr>
            <a:xfrm>
              <a:off x="6632449" y="5450009"/>
              <a:ext cx="787222" cy="4694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white"/>
                </a:solidFill>
                <a:effectLst/>
                <a:uLnTx/>
                <a:uFillTx/>
                <a:latin typeface="Calibri"/>
                <a:ea typeface="+mn-ea"/>
                <a:cs typeface="+mn-cs"/>
              </a:endParaRPr>
            </a:p>
          </p:txBody>
        </p:sp>
        <p:sp>
          <p:nvSpPr>
            <p:cNvPr id="43" name="Rectangle 42">
              <a:extLst>
                <a:ext uri="{FF2B5EF4-FFF2-40B4-BE49-F238E27FC236}">
                  <a16:creationId xmlns:a16="http://schemas.microsoft.com/office/drawing/2014/main" id="{A1A6C44B-0480-D345-8A7B-813652CE1D0C}"/>
                </a:ext>
              </a:extLst>
            </p:cNvPr>
            <p:cNvSpPr/>
            <p:nvPr/>
          </p:nvSpPr>
          <p:spPr>
            <a:xfrm>
              <a:off x="5550076" y="5934786"/>
              <a:ext cx="1557379"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white"/>
                </a:solidFill>
                <a:effectLst/>
                <a:uLnTx/>
                <a:uFillTx/>
                <a:latin typeface="Calibri"/>
                <a:ea typeface="+mn-ea"/>
                <a:cs typeface="+mn-cs"/>
              </a:endParaRPr>
            </a:p>
          </p:txBody>
        </p:sp>
        <p:cxnSp>
          <p:nvCxnSpPr>
            <p:cNvPr id="44" name="Connecteur droit 43">
              <a:extLst>
                <a:ext uri="{FF2B5EF4-FFF2-40B4-BE49-F238E27FC236}">
                  <a16:creationId xmlns:a16="http://schemas.microsoft.com/office/drawing/2014/main" id="{46EA4B93-1CAC-F647-B2F5-629AC9B7AA03}"/>
                </a:ext>
              </a:extLst>
            </p:cNvPr>
            <p:cNvCxnSpPr/>
            <p:nvPr/>
          </p:nvCxnSpPr>
          <p:spPr>
            <a:xfrm flipV="1">
              <a:off x="6305532" y="5057241"/>
              <a:ext cx="0" cy="90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FEC1352D-51B8-5A49-BD08-F481663B638D}"/>
                </a:ext>
              </a:extLst>
            </p:cNvPr>
            <p:cNvCxnSpPr/>
            <p:nvPr/>
          </p:nvCxnSpPr>
          <p:spPr>
            <a:xfrm flipV="1">
              <a:off x="8011560" y="5057241"/>
              <a:ext cx="0" cy="90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4BDB07A6-3474-6B4C-B5BD-405F63A61112}"/>
                </a:ext>
              </a:extLst>
            </p:cNvPr>
            <p:cNvCxnSpPr>
              <a:endCxn id="47" idx="2"/>
            </p:cNvCxnSpPr>
            <p:nvPr/>
          </p:nvCxnSpPr>
          <p:spPr>
            <a:xfrm>
              <a:off x="6304362" y="5051583"/>
              <a:ext cx="579818" cy="28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Ellipse 46">
              <a:extLst>
                <a:ext uri="{FF2B5EF4-FFF2-40B4-BE49-F238E27FC236}">
                  <a16:creationId xmlns:a16="http://schemas.microsoft.com/office/drawing/2014/main" id="{51087F92-39CA-584F-96E8-6C51A8BE9E98}"/>
                </a:ext>
              </a:extLst>
            </p:cNvPr>
            <p:cNvSpPr/>
            <p:nvPr/>
          </p:nvSpPr>
          <p:spPr>
            <a:xfrm>
              <a:off x="6884180" y="4874388"/>
              <a:ext cx="360000" cy="36000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mn-cs"/>
                </a:rPr>
                <a:t>V</a:t>
              </a:r>
            </a:p>
          </p:txBody>
        </p:sp>
        <p:cxnSp>
          <p:nvCxnSpPr>
            <p:cNvPr id="48" name="Connecteur droit 47">
              <a:extLst>
                <a:ext uri="{FF2B5EF4-FFF2-40B4-BE49-F238E27FC236}">
                  <a16:creationId xmlns:a16="http://schemas.microsoft.com/office/drawing/2014/main" id="{B442C2ED-A8C8-9A44-96CB-5831F0F9E02B}"/>
                </a:ext>
              </a:extLst>
            </p:cNvPr>
            <p:cNvCxnSpPr>
              <a:stCxn id="47" idx="6"/>
            </p:cNvCxnSpPr>
            <p:nvPr/>
          </p:nvCxnSpPr>
          <p:spPr>
            <a:xfrm flipV="1">
              <a:off x="7244180" y="5051583"/>
              <a:ext cx="767380" cy="28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riangle isocèle 36">
              <a:extLst>
                <a:ext uri="{FF2B5EF4-FFF2-40B4-BE49-F238E27FC236}">
                  <a16:creationId xmlns:a16="http://schemas.microsoft.com/office/drawing/2014/main" id="{7D1A937F-0CF0-B54E-92C4-599E976C98FC}"/>
                </a:ext>
              </a:extLst>
            </p:cNvPr>
            <p:cNvSpPr/>
            <p:nvPr/>
          </p:nvSpPr>
          <p:spPr>
            <a:xfrm rot="1040753" flipV="1">
              <a:off x="8344929" y="4930842"/>
              <a:ext cx="313152" cy="1068968"/>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white"/>
                </a:solidFill>
                <a:effectLst/>
                <a:uLnTx/>
                <a:uFillTx/>
                <a:latin typeface="Calibri"/>
                <a:ea typeface="+mn-ea"/>
                <a:cs typeface="+mn-cs"/>
              </a:endParaRPr>
            </a:p>
          </p:txBody>
        </p:sp>
        <p:sp>
          <p:nvSpPr>
            <p:cNvPr id="50" name="Triangle isocèle 37">
              <a:extLst>
                <a:ext uri="{FF2B5EF4-FFF2-40B4-BE49-F238E27FC236}">
                  <a16:creationId xmlns:a16="http://schemas.microsoft.com/office/drawing/2014/main" id="{8AFBABA7-B23D-B548-883E-91CCFA9B4B02}"/>
                </a:ext>
              </a:extLst>
            </p:cNvPr>
            <p:cNvSpPr/>
            <p:nvPr/>
          </p:nvSpPr>
          <p:spPr>
            <a:xfrm rot="20559247" flipH="1" flipV="1">
              <a:off x="5536951" y="4930843"/>
              <a:ext cx="313152" cy="1068968"/>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white"/>
                </a:solidFill>
                <a:effectLst/>
                <a:uLnTx/>
                <a:uFillTx/>
                <a:latin typeface="Calibri"/>
                <a:ea typeface="+mn-ea"/>
                <a:cs typeface="+mn-cs"/>
              </a:endParaRPr>
            </a:p>
          </p:txBody>
        </p:sp>
        <p:sp>
          <p:nvSpPr>
            <p:cNvPr id="51" name="ZoneTexte 50">
              <a:extLst>
                <a:ext uri="{FF2B5EF4-FFF2-40B4-BE49-F238E27FC236}">
                  <a16:creationId xmlns:a16="http://schemas.microsoft.com/office/drawing/2014/main" id="{91B66892-DAB1-AA4B-ACDA-E6F803292A18}"/>
                </a:ext>
              </a:extLst>
            </p:cNvPr>
            <p:cNvSpPr txBox="1"/>
            <p:nvPr/>
          </p:nvSpPr>
          <p:spPr>
            <a:xfrm>
              <a:off x="5023775" y="4557560"/>
              <a:ext cx="1075558" cy="513999"/>
            </a:xfrm>
            <a:prstGeom prst="rect">
              <a:avLst/>
            </a:prstGeom>
            <a:noFill/>
            <a:effectLst/>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mn-cs"/>
                </a:rPr>
                <a:t>Ground</a:t>
              </a:r>
            </a:p>
          </p:txBody>
        </p:sp>
        <p:sp>
          <p:nvSpPr>
            <p:cNvPr id="52" name="ZoneTexte 51">
              <a:extLst>
                <a:ext uri="{FF2B5EF4-FFF2-40B4-BE49-F238E27FC236}">
                  <a16:creationId xmlns:a16="http://schemas.microsoft.com/office/drawing/2014/main" id="{2C107C29-7F3D-7B4D-8787-047F5790AA1B}"/>
                </a:ext>
              </a:extLst>
            </p:cNvPr>
            <p:cNvSpPr txBox="1"/>
            <p:nvPr/>
          </p:nvSpPr>
          <p:spPr>
            <a:xfrm>
              <a:off x="8329423" y="4623001"/>
              <a:ext cx="710931" cy="513999"/>
            </a:xfrm>
            <a:prstGeom prst="rect">
              <a:avLst/>
            </a:prstGeom>
            <a:noFill/>
            <a:effectLst/>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mn-cs"/>
                </a:rPr>
                <a:t>I</a:t>
              </a:r>
            </a:p>
          </p:txBody>
        </p:sp>
      </p:grpSp>
      <p:pic>
        <p:nvPicPr>
          <p:cNvPr id="53" name="Picture 1">
            <a:extLst>
              <a:ext uri="{FF2B5EF4-FFF2-40B4-BE49-F238E27FC236}">
                <a16:creationId xmlns:a16="http://schemas.microsoft.com/office/drawing/2014/main" id="{9E2C008F-DF1B-194A-9952-85A2A2676CC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3273358" y="1686520"/>
            <a:ext cx="1314976" cy="923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4" name="Groupe 53">
            <a:extLst>
              <a:ext uri="{FF2B5EF4-FFF2-40B4-BE49-F238E27FC236}">
                <a16:creationId xmlns:a16="http://schemas.microsoft.com/office/drawing/2014/main" id="{0E110720-DA3E-4047-B139-551A6F8A8B1B}"/>
              </a:ext>
            </a:extLst>
          </p:cNvPr>
          <p:cNvGrpSpPr/>
          <p:nvPr/>
        </p:nvGrpSpPr>
        <p:grpSpPr>
          <a:xfrm>
            <a:off x="223960" y="3421671"/>
            <a:ext cx="4105884" cy="2491963"/>
            <a:chOff x="946645" y="1361376"/>
            <a:chExt cx="7333794" cy="5151839"/>
          </a:xfrm>
        </p:grpSpPr>
        <p:sp>
          <p:nvSpPr>
            <p:cNvPr id="55" name="Rectangle 54">
              <a:extLst>
                <a:ext uri="{FF2B5EF4-FFF2-40B4-BE49-F238E27FC236}">
                  <a16:creationId xmlns:a16="http://schemas.microsoft.com/office/drawing/2014/main" id="{E4A00C97-89BB-9147-82C5-125F2143DBF2}"/>
                </a:ext>
              </a:extLst>
            </p:cNvPr>
            <p:cNvSpPr/>
            <p:nvPr/>
          </p:nvSpPr>
          <p:spPr>
            <a:xfrm>
              <a:off x="3501736" y="2000371"/>
              <a:ext cx="426028" cy="373033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prstClr val="white"/>
                </a:solidFill>
                <a:effectLst/>
                <a:uLnTx/>
                <a:uFillTx/>
                <a:latin typeface="Calibri"/>
                <a:ea typeface="+mn-ea"/>
                <a:cs typeface="+mn-cs"/>
              </a:endParaRPr>
            </a:p>
          </p:txBody>
        </p:sp>
        <p:sp>
          <p:nvSpPr>
            <p:cNvPr id="56" name="Rectangle 55">
              <a:extLst>
                <a:ext uri="{FF2B5EF4-FFF2-40B4-BE49-F238E27FC236}">
                  <a16:creationId xmlns:a16="http://schemas.microsoft.com/office/drawing/2014/main" id="{40E2552C-45A4-0C46-A65C-3AE4F647331F}"/>
                </a:ext>
              </a:extLst>
            </p:cNvPr>
            <p:cNvSpPr/>
            <p:nvPr/>
          </p:nvSpPr>
          <p:spPr>
            <a:xfrm>
              <a:off x="4757470" y="2000371"/>
              <a:ext cx="426028" cy="373033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prstClr val="white"/>
                </a:solidFill>
                <a:effectLst/>
                <a:uLnTx/>
                <a:uFillTx/>
                <a:latin typeface="Calibri"/>
                <a:ea typeface="+mn-ea"/>
                <a:cs typeface="+mn-cs"/>
              </a:endParaRPr>
            </a:p>
          </p:txBody>
        </p:sp>
        <p:sp>
          <p:nvSpPr>
            <p:cNvPr id="57" name="Rectangle 56">
              <a:extLst>
                <a:ext uri="{FF2B5EF4-FFF2-40B4-BE49-F238E27FC236}">
                  <a16:creationId xmlns:a16="http://schemas.microsoft.com/office/drawing/2014/main" id="{704B77DD-1770-D94C-9EE4-AC923AA5FB0A}"/>
                </a:ext>
              </a:extLst>
            </p:cNvPr>
            <p:cNvSpPr/>
            <p:nvPr/>
          </p:nvSpPr>
          <p:spPr>
            <a:xfrm>
              <a:off x="6023595" y="2000130"/>
              <a:ext cx="426028" cy="373033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58" name="Objet 57">
              <a:extLst>
                <a:ext uri="{FF2B5EF4-FFF2-40B4-BE49-F238E27FC236}">
                  <a16:creationId xmlns:a16="http://schemas.microsoft.com/office/drawing/2014/main" id="{6F2FF08D-BD78-564A-8645-1B207AAA0E24}"/>
                </a:ext>
              </a:extLst>
            </p:cNvPr>
            <p:cNvGraphicFramePr>
              <a:graphicFrameLocks noChangeAspect="1"/>
            </p:cNvGraphicFramePr>
            <p:nvPr>
              <p:extLst>
                <p:ext uri="{D42A27DB-BD31-4B8C-83A1-F6EECF244321}">
                  <p14:modId xmlns:p14="http://schemas.microsoft.com/office/powerpoint/2010/main" val="1247461433"/>
                </p:ext>
              </p:extLst>
            </p:nvPr>
          </p:nvGraphicFramePr>
          <p:xfrm>
            <a:off x="946645" y="1361376"/>
            <a:ext cx="7333794" cy="5151839"/>
          </p:xfrm>
          <a:graphic>
            <a:graphicData uri="http://schemas.openxmlformats.org/presentationml/2006/ole">
              <mc:AlternateContent xmlns:mc="http://schemas.openxmlformats.org/markup-compatibility/2006">
                <mc:Choice xmlns:v="urn:schemas-microsoft-com:vml" Requires="v">
                  <p:oleObj spid="_x0000_s1255" r:id="rId10" imgW="25824061" imgH="18135576" progId="Origin50.Graph">
                    <p:embed/>
                  </p:oleObj>
                </mc:Choice>
                <mc:Fallback>
                  <p:oleObj r:id="rId10" imgW="25824061" imgH="18135576" progId="Origin50.Graph">
                    <p:embed/>
                    <p:pic>
                      <p:nvPicPr>
                        <p:cNvPr id="3" name="Objet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6645" y="1361376"/>
                          <a:ext cx="7333794" cy="5151839"/>
                        </a:xfrm>
                        <a:prstGeom prst="rect">
                          <a:avLst/>
                        </a:prstGeom>
                        <a:noFill/>
                        <a:extLst/>
                      </p:spPr>
                    </p:pic>
                  </p:oleObj>
                </mc:Fallback>
              </mc:AlternateContent>
            </a:graphicData>
          </a:graphic>
        </p:graphicFrame>
        <p:sp>
          <p:nvSpPr>
            <p:cNvPr id="59" name="ZoneTexte 58">
              <a:extLst>
                <a:ext uri="{FF2B5EF4-FFF2-40B4-BE49-F238E27FC236}">
                  <a16:creationId xmlns:a16="http://schemas.microsoft.com/office/drawing/2014/main" id="{2106EC18-061F-C549-AFB9-DA3D6166157E}"/>
                </a:ext>
              </a:extLst>
            </p:cNvPr>
            <p:cNvSpPr txBox="1"/>
            <p:nvPr/>
          </p:nvSpPr>
          <p:spPr>
            <a:xfrm>
              <a:off x="3137324" y="1596344"/>
              <a:ext cx="1134069" cy="4802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Calibri"/>
                  <a:ea typeface="+mn-ea"/>
                  <a:cs typeface="+mn-cs"/>
                </a:rPr>
                <a:t>50 </a:t>
              </a:r>
              <a:r>
                <a:rPr kumimoji="0" lang="fr-FR" sz="1200" b="1" i="0" u="none" strike="noStrike" kern="1200" cap="none" spc="0" normalizeH="0" baseline="0" noProof="0" dirty="0" err="1">
                  <a:ln>
                    <a:noFill/>
                  </a:ln>
                  <a:solidFill>
                    <a:prstClr val="black"/>
                  </a:solidFill>
                  <a:effectLst/>
                  <a:uLnTx/>
                  <a:uFillTx/>
                  <a:latin typeface="Calibri"/>
                  <a:ea typeface="+mn-ea"/>
                  <a:cs typeface="+mn-cs"/>
                </a:rPr>
                <a:t>ppb</a:t>
              </a:r>
              <a:endParaRPr kumimoji="0" lang="fr-FR"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60" name="ZoneTexte 59">
              <a:extLst>
                <a:ext uri="{FF2B5EF4-FFF2-40B4-BE49-F238E27FC236}">
                  <a16:creationId xmlns:a16="http://schemas.microsoft.com/office/drawing/2014/main" id="{97FC75BC-7286-B34C-86E6-762F54B83504}"/>
                </a:ext>
              </a:extLst>
            </p:cNvPr>
            <p:cNvSpPr txBox="1"/>
            <p:nvPr/>
          </p:nvSpPr>
          <p:spPr>
            <a:xfrm>
              <a:off x="4403449" y="1596344"/>
              <a:ext cx="1134069" cy="4802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Calibri"/>
                  <a:ea typeface="+mn-ea"/>
                  <a:cs typeface="+mn-cs"/>
                </a:rPr>
                <a:t>70 </a:t>
              </a:r>
              <a:r>
                <a:rPr kumimoji="0" lang="fr-FR" sz="1200" b="1" i="0" u="none" strike="noStrike" kern="1200" cap="none" spc="0" normalizeH="0" baseline="0" noProof="0" dirty="0" err="1">
                  <a:ln>
                    <a:noFill/>
                  </a:ln>
                  <a:solidFill>
                    <a:prstClr val="black"/>
                  </a:solidFill>
                  <a:effectLst/>
                  <a:uLnTx/>
                  <a:uFillTx/>
                  <a:latin typeface="Calibri"/>
                  <a:ea typeface="+mn-ea"/>
                  <a:cs typeface="+mn-cs"/>
                </a:rPr>
                <a:t>ppb</a:t>
              </a:r>
              <a:endParaRPr kumimoji="0" lang="fr-FR"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61" name="ZoneTexte 60">
              <a:extLst>
                <a:ext uri="{FF2B5EF4-FFF2-40B4-BE49-F238E27FC236}">
                  <a16:creationId xmlns:a16="http://schemas.microsoft.com/office/drawing/2014/main" id="{587698DC-CC26-1A4E-A24E-EC6F91246867}"/>
                </a:ext>
              </a:extLst>
            </p:cNvPr>
            <p:cNvSpPr txBox="1"/>
            <p:nvPr/>
          </p:nvSpPr>
          <p:spPr>
            <a:xfrm>
              <a:off x="5638401" y="1596344"/>
              <a:ext cx="1134069" cy="4802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Calibri"/>
                  <a:ea typeface="+mn-ea"/>
                  <a:cs typeface="+mn-cs"/>
                </a:rPr>
                <a:t>90 </a:t>
              </a:r>
              <a:r>
                <a:rPr kumimoji="0" lang="fr-FR" sz="1200" b="1" i="0" u="none" strike="noStrike" kern="1200" cap="none" spc="0" normalizeH="0" baseline="0" noProof="0" dirty="0" err="1">
                  <a:ln>
                    <a:noFill/>
                  </a:ln>
                  <a:solidFill>
                    <a:prstClr val="black"/>
                  </a:solidFill>
                  <a:effectLst/>
                  <a:uLnTx/>
                  <a:uFillTx/>
                  <a:latin typeface="Calibri"/>
                  <a:ea typeface="+mn-ea"/>
                  <a:cs typeface="+mn-cs"/>
                </a:rPr>
                <a:t>ppb</a:t>
              </a:r>
              <a:endParaRPr kumimoji="0" lang="fr-FR" sz="12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62" name="Rectangle 61">
            <a:extLst>
              <a:ext uri="{FF2B5EF4-FFF2-40B4-BE49-F238E27FC236}">
                <a16:creationId xmlns:a16="http://schemas.microsoft.com/office/drawing/2014/main" id="{C5AF25CB-6D95-F741-A403-B9A6ACFC58EA}"/>
              </a:ext>
            </a:extLst>
          </p:cNvPr>
          <p:cNvSpPr/>
          <p:nvPr/>
        </p:nvSpPr>
        <p:spPr>
          <a:xfrm>
            <a:off x="977616" y="5970447"/>
            <a:ext cx="2363327" cy="276999"/>
          </a:xfrm>
          <a:prstGeom prst="rect">
            <a:avLst/>
          </a:prstGeom>
        </p:spPr>
        <p:txBody>
          <a:bodyPr wrap="square">
            <a:spAutoFit/>
          </a:bodyPr>
          <a:lstStyle/>
          <a:p>
            <a:r>
              <a:rPr lang="fr-FR" sz="1200" b="1" i="1" dirty="0">
                <a:solidFill>
                  <a:srgbClr val="1E497C"/>
                </a:solidFill>
                <a:latin typeface="Calibri" panose="020F0502020204030204" pitchFamily="34" charset="0"/>
                <a:ea typeface="Times New Roman" panose="02020603050405020304" pitchFamily="18" charset="0"/>
                <a:cs typeface="Times New Roman" panose="02020603050405020304" pitchFamily="18" charset="0"/>
              </a:rPr>
              <a:t>B. Durand et al.</a:t>
            </a:r>
            <a:r>
              <a:rPr lang="en-US" sz="1200" b="1" i="1" dirty="0">
                <a:solidFill>
                  <a:srgbClr val="1E497C"/>
                </a:solidFill>
                <a:latin typeface="Calibri" panose="020F0502020204030204" pitchFamily="34" charset="0"/>
                <a:ea typeface="Times New Roman" panose="02020603050405020304" pitchFamily="18" charset="0"/>
                <a:cs typeface="Times New Roman" panose="02020603050405020304" pitchFamily="18" charset="0"/>
              </a:rPr>
              <a:t> </a:t>
            </a:r>
            <a:r>
              <a:rPr lang="en-US" sz="1200" i="1" dirty="0">
                <a:solidFill>
                  <a:srgbClr val="1E497C"/>
                </a:solidFill>
                <a:latin typeface="Calibri" panose="020F0502020204030204" pitchFamily="34" charset="0"/>
                <a:ea typeface="Times New Roman" panose="02020603050405020304" pitchFamily="18" charset="0"/>
                <a:cs typeface="Times New Roman" panose="02020603050405020304" pitchFamily="18" charset="0"/>
              </a:rPr>
              <a:t>IEEE-NMDC.2016</a:t>
            </a:r>
            <a:endParaRPr lang="fr-FR" sz="1200" i="1" dirty="0">
              <a:solidFill>
                <a:srgbClr val="1E497C"/>
              </a:solidFill>
            </a:endParaRPr>
          </a:p>
        </p:txBody>
      </p:sp>
    </p:spTree>
    <p:extLst>
      <p:ext uri="{BB962C8B-B14F-4D97-AF65-F5344CB8AC3E}">
        <p14:creationId xmlns:p14="http://schemas.microsoft.com/office/powerpoint/2010/main" val="2100212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963CEC-4E30-D345-A80F-F272DBD40015}"/>
              </a:ext>
            </a:extLst>
          </p:cNvPr>
          <p:cNvSpPr>
            <a:spLocks noGrp="1"/>
          </p:cNvSpPr>
          <p:nvPr>
            <p:ph type="title"/>
          </p:nvPr>
        </p:nvSpPr>
        <p:spPr/>
        <p:txBody>
          <a:bodyPr>
            <a:normAutofit fontScale="90000"/>
          </a:bodyPr>
          <a:lstStyle/>
          <a:p>
            <a:r>
              <a:rPr lang="en-US" dirty="0"/>
              <a:t>Environment impact on the living</a:t>
            </a:r>
          </a:p>
        </p:txBody>
      </p:sp>
      <p:pic>
        <p:nvPicPr>
          <p:cNvPr id="12" name="Image 11">
            <a:extLst>
              <a:ext uri="{FF2B5EF4-FFF2-40B4-BE49-F238E27FC236}">
                <a16:creationId xmlns:a16="http://schemas.microsoft.com/office/drawing/2014/main" id="{F38C1B6F-F5BB-AB4C-A4D2-5D7008B89E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88242" y="1830378"/>
            <a:ext cx="1655921" cy="152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12">
            <a:extLst>
              <a:ext uri="{FF2B5EF4-FFF2-40B4-BE49-F238E27FC236}">
                <a16:creationId xmlns:a16="http://schemas.microsoft.com/office/drawing/2014/main" id="{A16AF2B6-B347-1E40-A988-991E139F66DC}"/>
              </a:ext>
            </a:extLst>
          </p:cNvPr>
          <p:cNvSpPr txBox="1"/>
          <p:nvPr/>
        </p:nvSpPr>
        <p:spPr>
          <a:xfrm>
            <a:off x="301876" y="3352591"/>
            <a:ext cx="1304835" cy="246221"/>
          </a:xfrm>
          <a:prstGeom prst="rect">
            <a:avLst/>
          </a:prstGeom>
          <a:noFill/>
        </p:spPr>
        <p:txBody>
          <a:bodyPr wrap="square" rtlCol="0">
            <a:spAutoFit/>
          </a:bodyPr>
          <a:lstStyle/>
          <a:p>
            <a:r>
              <a:rPr lang="fr-FR" sz="1000" dirty="0" err="1"/>
              <a:t>Radiated</a:t>
            </a:r>
            <a:r>
              <a:rPr lang="fr-FR" sz="1000" dirty="0"/>
              <a:t> </a:t>
            </a:r>
            <a:r>
              <a:rPr lang="fr-FR" sz="1000" dirty="0" err="1"/>
              <a:t>microtissue</a:t>
            </a:r>
            <a:endParaRPr lang="fr-FR" sz="1000" dirty="0"/>
          </a:p>
        </p:txBody>
      </p:sp>
      <p:cxnSp>
        <p:nvCxnSpPr>
          <p:cNvPr id="14" name="Connecteur droit avec flèche 13">
            <a:extLst>
              <a:ext uri="{FF2B5EF4-FFF2-40B4-BE49-F238E27FC236}">
                <a16:creationId xmlns:a16="http://schemas.microsoft.com/office/drawing/2014/main" id="{01BB5096-7EE0-014E-A31C-42AFE332C336}"/>
              </a:ext>
            </a:extLst>
          </p:cNvPr>
          <p:cNvCxnSpPr>
            <a:cxnSpLocks/>
          </p:cNvCxnSpPr>
          <p:nvPr/>
        </p:nvCxnSpPr>
        <p:spPr>
          <a:xfrm flipV="1">
            <a:off x="1148342" y="2732656"/>
            <a:ext cx="309111" cy="61993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5" name="Image 14">
            <a:extLst>
              <a:ext uri="{FF2B5EF4-FFF2-40B4-BE49-F238E27FC236}">
                <a16:creationId xmlns:a16="http://schemas.microsoft.com/office/drawing/2014/main" id="{AEDBF372-46E2-FB4A-8B46-ABC706AE464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104688" y="1910272"/>
            <a:ext cx="1758115" cy="1260676"/>
          </a:xfrm>
          <a:prstGeom prst="rect">
            <a:avLst/>
          </a:prstGeom>
          <a:noFill/>
          <a:ln>
            <a:noFill/>
          </a:ln>
        </p:spPr>
      </p:pic>
      <p:sp>
        <p:nvSpPr>
          <p:cNvPr id="16" name="ZoneTexte 15">
            <a:extLst>
              <a:ext uri="{FF2B5EF4-FFF2-40B4-BE49-F238E27FC236}">
                <a16:creationId xmlns:a16="http://schemas.microsoft.com/office/drawing/2014/main" id="{358E7972-B5C7-804A-B049-88F5D2892A77}"/>
              </a:ext>
            </a:extLst>
          </p:cNvPr>
          <p:cNvSpPr txBox="1"/>
          <p:nvPr/>
        </p:nvSpPr>
        <p:spPr>
          <a:xfrm>
            <a:off x="43022" y="5721788"/>
            <a:ext cx="4123331" cy="523220"/>
          </a:xfrm>
          <a:prstGeom prst="rect">
            <a:avLst/>
          </a:prstGeom>
          <a:noFill/>
        </p:spPr>
        <p:txBody>
          <a:bodyPr wrap="square" rtlCol="0">
            <a:spAutoFit/>
          </a:bodyPr>
          <a:lstStyle/>
          <a:p>
            <a:pPr algn="ctr"/>
            <a:r>
              <a:rPr lang="en-US" sz="1400" dirty="0">
                <a:solidFill>
                  <a:srgbClr val="7030A0"/>
                </a:solidFill>
              </a:rPr>
              <a:t>Followed by traditional biological analysis : genotoxicity, membrane permeabilization evaluation</a:t>
            </a:r>
          </a:p>
        </p:txBody>
      </p:sp>
      <p:sp>
        <p:nvSpPr>
          <p:cNvPr id="20" name="ZoneTexte 19">
            <a:extLst>
              <a:ext uri="{FF2B5EF4-FFF2-40B4-BE49-F238E27FC236}">
                <a16:creationId xmlns:a16="http://schemas.microsoft.com/office/drawing/2014/main" id="{55F6AE64-BFB0-0442-B154-0CB047428A20}"/>
              </a:ext>
            </a:extLst>
          </p:cNvPr>
          <p:cNvSpPr txBox="1"/>
          <p:nvPr/>
        </p:nvSpPr>
        <p:spPr>
          <a:xfrm>
            <a:off x="2056553" y="3213860"/>
            <a:ext cx="1096775" cy="430887"/>
          </a:xfrm>
          <a:prstGeom prst="rect">
            <a:avLst/>
          </a:prstGeom>
          <a:noFill/>
        </p:spPr>
        <p:txBody>
          <a:bodyPr wrap="none" rtlCol="0">
            <a:spAutoFit/>
          </a:bodyPr>
          <a:lstStyle/>
          <a:p>
            <a:r>
              <a:rPr lang="en-US" sz="1100" dirty="0" err="1"/>
              <a:t>Microdosimetry</a:t>
            </a:r>
            <a:endParaRPr lang="en-US" sz="1100" dirty="0"/>
          </a:p>
          <a:p>
            <a:r>
              <a:rPr lang="en-US" sz="1100" dirty="0" err="1"/>
              <a:t>Controled</a:t>
            </a:r>
            <a:r>
              <a:rPr lang="en-US" sz="1100" dirty="0"/>
              <a:t> SAR</a:t>
            </a:r>
          </a:p>
        </p:txBody>
      </p:sp>
      <p:sp>
        <p:nvSpPr>
          <p:cNvPr id="23" name="ZoneTexte 22">
            <a:extLst>
              <a:ext uri="{FF2B5EF4-FFF2-40B4-BE49-F238E27FC236}">
                <a16:creationId xmlns:a16="http://schemas.microsoft.com/office/drawing/2014/main" id="{4934A623-E10C-C047-8B37-FA1C5384C2D3}"/>
              </a:ext>
            </a:extLst>
          </p:cNvPr>
          <p:cNvSpPr txBox="1"/>
          <p:nvPr/>
        </p:nvSpPr>
        <p:spPr>
          <a:xfrm>
            <a:off x="0" y="1037644"/>
            <a:ext cx="4123331" cy="646331"/>
          </a:xfrm>
          <a:prstGeom prst="rect">
            <a:avLst/>
          </a:prstGeom>
          <a:noFill/>
        </p:spPr>
        <p:txBody>
          <a:bodyPr wrap="square" rtlCol="0">
            <a:spAutoFit/>
          </a:bodyPr>
          <a:lstStyle/>
          <a:p>
            <a:pPr algn="ctr"/>
            <a:r>
              <a:rPr lang="en-US" b="1" dirty="0">
                <a:solidFill>
                  <a:srgbClr val="7030A0"/>
                </a:solidFill>
              </a:rPr>
              <a:t>Electromagnetic waves interaction </a:t>
            </a:r>
          </a:p>
          <a:p>
            <a:pPr algn="ctr"/>
            <a:r>
              <a:rPr lang="en-US" b="1" dirty="0">
                <a:solidFill>
                  <a:srgbClr val="7030A0"/>
                </a:solidFill>
              </a:rPr>
              <a:t>with the living</a:t>
            </a:r>
          </a:p>
        </p:txBody>
      </p:sp>
      <p:sp>
        <p:nvSpPr>
          <p:cNvPr id="26" name="CustomShape 9">
            <a:extLst>
              <a:ext uri="{FF2B5EF4-FFF2-40B4-BE49-F238E27FC236}">
                <a16:creationId xmlns:a16="http://schemas.microsoft.com/office/drawing/2014/main" id="{65505009-C9AB-2E41-B3FE-B5D34FBB1CD5}"/>
              </a:ext>
            </a:extLst>
          </p:cNvPr>
          <p:cNvSpPr/>
          <p:nvPr/>
        </p:nvSpPr>
        <p:spPr>
          <a:xfrm>
            <a:off x="617311" y="2180973"/>
            <a:ext cx="763545" cy="71927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4000" b="1" strike="noStrike" spc="-1" dirty="0">
                <a:solidFill>
                  <a:srgbClr val="FF0000"/>
                </a:solidFill>
                <a:latin typeface="Arial"/>
              </a:rPr>
              <a:t>)))</a:t>
            </a:r>
            <a:endParaRPr lang="fr-FR" sz="4000" b="1" strike="noStrike" spc="-1" dirty="0">
              <a:latin typeface="Arial"/>
            </a:endParaRPr>
          </a:p>
        </p:txBody>
      </p:sp>
      <p:sp>
        <p:nvSpPr>
          <p:cNvPr id="31" name="CustomShape 1">
            <a:extLst>
              <a:ext uri="{FF2B5EF4-FFF2-40B4-BE49-F238E27FC236}">
                <a16:creationId xmlns:a16="http://schemas.microsoft.com/office/drawing/2014/main" id="{9CAF8F16-1D59-B84C-BB2F-9FFDF010BFCC}"/>
              </a:ext>
            </a:extLst>
          </p:cNvPr>
          <p:cNvSpPr/>
          <p:nvPr/>
        </p:nvSpPr>
        <p:spPr>
          <a:xfrm>
            <a:off x="4702416" y="1037644"/>
            <a:ext cx="4848405" cy="51491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b="1" strike="noStrike" spc="-1" dirty="0">
                <a:solidFill>
                  <a:srgbClr val="1E497C"/>
                </a:solidFill>
              </a:rPr>
              <a:t>Realization of smart wireless electronic patches </a:t>
            </a:r>
          </a:p>
          <a:p>
            <a:pPr algn="ctr">
              <a:lnSpc>
                <a:spcPct val="100000"/>
              </a:lnSpc>
            </a:pPr>
            <a:r>
              <a:rPr lang="en-US" b="1" strike="noStrike" spc="-1" dirty="0">
                <a:solidFill>
                  <a:srgbClr val="1E497C"/>
                </a:solidFill>
              </a:rPr>
              <a:t>for fragil</a:t>
            </a:r>
            <a:r>
              <a:rPr lang="en-US" b="1" spc="-1" dirty="0">
                <a:solidFill>
                  <a:srgbClr val="1E497C"/>
                </a:solidFill>
              </a:rPr>
              <a:t>e population monitoring</a:t>
            </a:r>
            <a:endParaRPr lang="en-US" b="0" strike="noStrike" spc="-1" dirty="0">
              <a:solidFill>
                <a:srgbClr val="1E497C"/>
              </a:solidFill>
            </a:endParaRPr>
          </a:p>
        </p:txBody>
      </p:sp>
      <p:sp>
        <p:nvSpPr>
          <p:cNvPr id="32" name="CustomShape 3">
            <a:extLst>
              <a:ext uri="{FF2B5EF4-FFF2-40B4-BE49-F238E27FC236}">
                <a16:creationId xmlns:a16="http://schemas.microsoft.com/office/drawing/2014/main" id="{2D6AFB62-2BE8-B240-A081-A60AF2D29116}"/>
              </a:ext>
            </a:extLst>
          </p:cNvPr>
          <p:cNvSpPr/>
          <p:nvPr/>
        </p:nvSpPr>
        <p:spPr>
          <a:xfrm>
            <a:off x="4327737" y="4126866"/>
            <a:ext cx="5442702" cy="516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400" spc="-1" dirty="0">
                <a:solidFill>
                  <a:srgbClr val="000000"/>
                </a:solidFill>
              </a:rPr>
              <a:t>Indoor-outdoor continuous monitoring </a:t>
            </a:r>
            <a:r>
              <a:rPr lang="en-US" sz="1400" b="0" strike="noStrike" spc="-1" dirty="0">
                <a:solidFill>
                  <a:srgbClr val="000000"/>
                </a:solidFill>
                <a:latin typeface="Calibri"/>
              </a:rPr>
              <a:t>(fall detection and localization)</a:t>
            </a:r>
            <a:endParaRPr lang="en-US" sz="1400" b="0" strike="noStrike" spc="-1" dirty="0">
              <a:latin typeface="Arial"/>
            </a:endParaRPr>
          </a:p>
        </p:txBody>
      </p:sp>
      <p:pic>
        <p:nvPicPr>
          <p:cNvPr id="33" name="Picture 3">
            <a:extLst>
              <a:ext uri="{FF2B5EF4-FFF2-40B4-BE49-F238E27FC236}">
                <a16:creationId xmlns:a16="http://schemas.microsoft.com/office/drawing/2014/main" id="{3CAF45F3-A9A7-B646-99D1-098FFDFCD911}"/>
              </a:ext>
            </a:extLst>
          </p:cNvPr>
          <p:cNvPicPr/>
          <p:nvPr/>
        </p:nvPicPr>
        <p:blipFill>
          <a:blip r:embed="rId5"/>
          <a:stretch/>
        </p:blipFill>
        <p:spPr>
          <a:xfrm>
            <a:off x="5482606" y="1776280"/>
            <a:ext cx="3850798" cy="2381267"/>
          </a:xfrm>
          <a:prstGeom prst="rect">
            <a:avLst/>
          </a:prstGeom>
          <a:ln>
            <a:noFill/>
          </a:ln>
        </p:spPr>
      </p:pic>
      <p:pic>
        <p:nvPicPr>
          <p:cNvPr id="34" name="Picture 2">
            <a:extLst>
              <a:ext uri="{FF2B5EF4-FFF2-40B4-BE49-F238E27FC236}">
                <a16:creationId xmlns:a16="http://schemas.microsoft.com/office/drawing/2014/main" id="{EA180EA3-5A48-6340-9860-8E100D265A9B}"/>
              </a:ext>
            </a:extLst>
          </p:cNvPr>
          <p:cNvPicPr/>
          <p:nvPr/>
        </p:nvPicPr>
        <p:blipFill>
          <a:blip r:embed="rId6"/>
          <a:srcRect b="56971"/>
          <a:stretch/>
        </p:blipFill>
        <p:spPr>
          <a:xfrm>
            <a:off x="8514905" y="1649792"/>
            <a:ext cx="1138701" cy="430464"/>
          </a:xfrm>
          <a:prstGeom prst="rect">
            <a:avLst/>
          </a:prstGeom>
          <a:ln>
            <a:noFill/>
          </a:ln>
        </p:spPr>
      </p:pic>
      <p:sp>
        <p:nvSpPr>
          <p:cNvPr id="35" name="CustomShape 5">
            <a:extLst>
              <a:ext uri="{FF2B5EF4-FFF2-40B4-BE49-F238E27FC236}">
                <a16:creationId xmlns:a16="http://schemas.microsoft.com/office/drawing/2014/main" id="{CAB3DEBC-B86C-254F-B4CB-89FFF41E9F36}"/>
              </a:ext>
            </a:extLst>
          </p:cNvPr>
          <p:cNvSpPr/>
          <p:nvPr/>
        </p:nvSpPr>
        <p:spPr>
          <a:xfrm>
            <a:off x="4511885" y="5614298"/>
            <a:ext cx="2088768" cy="303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200" b="0" strike="noStrike" spc="-1" dirty="0">
                <a:solidFill>
                  <a:srgbClr val="000000"/>
                </a:solidFill>
                <a:latin typeface="Calibri"/>
              </a:rPr>
              <a:t>Stress detection module</a:t>
            </a:r>
            <a:endParaRPr lang="en-US" sz="1200" b="0" strike="noStrike" spc="-1" dirty="0">
              <a:latin typeface="Arial"/>
            </a:endParaRPr>
          </a:p>
        </p:txBody>
      </p:sp>
      <p:pic>
        <p:nvPicPr>
          <p:cNvPr id="36" name="Picture 4">
            <a:extLst>
              <a:ext uri="{FF2B5EF4-FFF2-40B4-BE49-F238E27FC236}">
                <a16:creationId xmlns:a16="http://schemas.microsoft.com/office/drawing/2014/main" id="{15D9B54E-C642-5B4A-AD02-FA824A95A243}"/>
              </a:ext>
            </a:extLst>
          </p:cNvPr>
          <p:cNvPicPr/>
          <p:nvPr/>
        </p:nvPicPr>
        <p:blipFill>
          <a:blip r:embed="rId7"/>
          <a:srcRect t="23917" b="11101"/>
          <a:stretch/>
        </p:blipFill>
        <p:spPr>
          <a:xfrm>
            <a:off x="4628573" y="4727640"/>
            <a:ext cx="1972080" cy="887040"/>
          </a:xfrm>
          <a:prstGeom prst="rect">
            <a:avLst/>
          </a:prstGeom>
          <a:ln>
            <a:noFill/>
          </a:ln>
        </p:spPr>
      </p:pic>
      <p:sp>
        <p:nvSpPr>
          <p:cNvPr id="37" name="CustomShape 4">
            <a:extLst>
              <a:ext uri="{FF2B5EF4-FFF2-40B4-BE49-F238E27FC236}">
                <a16:creationId xmlns:a16="http://schemas.microsoft.com/office/drawing/2014/main" id="{69C55615-14EF-CB4E-9D0C-624BF0D8E6C7}"/>
              </a:ext>
            </a:extLst>
          </p:cNvPr>
          <p:cNvSpPr/>
          <p:nvPr/>
        </p:nvSpPr>
        <p:spPr>
          <a:xfrm>
            <a:off x="7408005" y="5679918"/>
            <a:ext cx="2213801" cy="303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200" b="0" strike="noStrike" spc="-1" dirty="0">
                <a:solidFill>
                  <a:srgbClr val="000000"/>
                </a:solidFill>
                <a:latin typeface="Calibri"/>
              </a:rPr>
              <a:t>Multi function hybrid integration</a:t>
            </a:r>
            <a:endParaRPr lang="en-US" sz="1200" b="0" strike="noStrike" spc="-1" dirty="0">
              <a:latin typeface="Arial"/>
            </a:endParaRPr>
          </a:p>
        </p:txBody>
      </p:sp>
      <p:pic>
        <p:nvPicPr>
          <p:cNvPr id="38" name="Picture 37">
            <a:extLst>
              <a:ext uri="{FF2B5EF4-FFF2-40B4-BE49-F238E27FC236}">
                <a16:creationId xmlns:a16="http://schemas.microsoft.com/office/drawing/2014/main" id="{3D740537-5FA1-2648-9927-E54FF6C5A6B7}"/>
              </a:ext>
            </a:extLst>
          </p:cNvPr>
          <p:cNvPicPr/>
          <p:nvPr/>
        </p:nvPicPr>
        <p:blipFill>
          <a:blip r:embed="rId8">
            <a:extLst>
              <a:ext uri="{BEBA8EAE-BF5A-486C-A8C5-ECC9F3942E4B}">
                <a14:imgProps xmlns:a14="http://schemas.microsoft.com/office/drawing/2010/main">
                  <a14:imgLayer r:embed="rId9">
                    <a14:imgEffect>
                      <a14:brightnessContrast bright="21000"/>
                    </a14:imgEffect>
                  </a14:imgLayer>
                </a14:imgProps>
              </a:ext>
            </a:extLst>
          </a:blip>
          <a:srcRect l="4331" t="12025" r="1471"/>
          <a:stretch/>
        </p:blipFill>
        <p:spPr>
          <a:xfrm>
            <a:off x="7446908" y="4515687"/>
            <a:ext cx="2018639" cy="1117548"/>
          </a:xfrm>
          <a:prstGeom prst="rect">
            <a:avLst/>
          </a:prstGeom>
          <a:ln>
            <a:noFill/>
          </a:ln>
        </p:spPr>
      </p:pic>
      <p:sp>
        <p:nvSpPr>
          <p:cNvPr id="44" name="CustomShape 8">
            <a:extLst>
              <a:ext uri="{FF2B5EF4-FFF2-40B4-BE49-F238E27FC236}">
                <a16:creationId xmlns:a16="http://schemas.microsoft.com/office/drawing/2014/main" id="{525428BB-36C0-7C49-80CD-4CAFB2ACF444}"/>
              </a:ext>
            </a:extLst>
          </p:cNvPr>
          <p:cNvSpPr/>
          <p:nvPr/>
        </p:nvSpPr>
        <p:spPr>
          <a:xfrm>
            <a:off x="7721024" y="5171160"/>
            <a:ext cx="847549" cy="3337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endParaRPr lang="en-US" sz="1600" b="0" strike="noStrike" spc="-1" dirty="0">
              <a:latin typeface="Arial"/>
            </a:endParaRPr>
          </a:p>
        </p:txBody>
      </p:sp>
      <p:sp>
        <p:nvSpPr>
          <p:cNvPr id="46" name="Rectangle 45">
            <a:extLst>
              <a:ext uri="{FF2B5EF4-FFF2-40B4-BE49-F238E27FC236}">
                <a16:creationId xmlns:a16="http://schemas.microsoft.com/office/drawing/2014/main" id="{35CC785E-999C-0D46-906C-6A49B7876E77}"/>
              </a:ext>
            </a:extLst>
          </p:cNvPr>
          <p:cNvSpPr/>
          <p:nvPr/>
        </p:nvSpPr>
        <p:spPr>
          <a:xfrm>
            <a:off x="4890973" y="6001952"/>
            <a:ext cx="4648798" cy="307777"/>
          </a:xfrm>
          <a:prstGeom prst="rect">
            <a:avLst/>
          </a:prstGeom>
        </p:spPr>
        <p:txBody>
          <a:bodyPr wrap="square">
            <a:spAutoFit/>
          </a:bodyPr>
          <a:lstStyle/>
          <a:p>
            <a:pPr algn="ctr">
              <a:lnSpc>
                <a:spcPct val="100000"/>
              </a:lnSpc>
            </a:pPr>
            <a:r>
              <a:rPr lang="en-US" sz="1400" spc="-1" dirty="0">
                <a:solidFill>
                  <a:srgbClr val="1E497C"/>
                </a:solidFill>
              </a:rPr>
              <a:t>Correlation of cardiac and physic activity</a:t>
            </a:r>
            <a:endParaRPr lang="en-US" sz="1400" spc="-1" dirty="0">
              <a:solidFill>
                <a:srgbClr val="1E497C"/>
              </a:solidFill>
              <a:latin typeface="Arial"/>
            </a:endParaRPr>
          </a:p>
        </p:txBody>
      </p:sp>
      <p:pic>
        <p:nvPicPr>
          <p:cNvPr id="28" name="Image 27">
            <a:extLst>
              <a:ext uri="{FF2B5EF4-FFF2-40B4-BE49-F238E27FC236}">
                <a16:creationId xmlns:a16="http://schemas.microsoft.com/office/drawing/2014/main" id="{80D57D30-AA0A-7741-AA13-A7A60852DC1B}"/>
              </a:ext>
            </a:extLst>
          </p:cNvPr>
          <p:cNvPicPr>
            <a:picLocks noChangeAspect="1"/>
          </p:cNvPicPr>
          <p:nvPr/>
        </p:nvPicPr>
        <p:blipFill>
          <a:blip r:embed="rId10"/>
          <a:stretch>
            <a:fillRect/>
          </a:stretch>
        </p:blipFill>
        <p:spPr>
          <a:xfrm>
            <a:off x="278024" y="3821810"/>
            <a:ext cx="3113491" cy="1564624"/>
          </a:xfrm>
          <a:prstGeom prst="rect">
            <a:avLst/>
          </a:prstGeom>
        </p:spPr>
      </p:pic>
      <p:sp>
        <p:nvSpPr>
          <p:cNvPr id="3" name="ZoneTexte 2">
            <a:extLst>
              <a:ext uri="{FF2B5EF4-FFF2-40B4-BE49-F238E27FC236}">
                <a16:creationId xmlns:a16="http://schemas.microsoft.com/office/drawing/2014/main" id="{0D94C9DD-681F-5F41-82BC-DA639B10C80A}"/>
              </a:ext>
            </a:extLst>
          </p:cNvPr>
          <p:cNvSpPr txBox="1"/>
          <p:nvPr/>
        </p:nvSpPr>
        <p:spPr>
          <a:xfrm>
            <a:off x="550343" y="4051155"/>
            <a:ext cx="845103" cy="246221"/>
          </a:xfrm>
          <a:prstGeom prst="rect">
            <a:avLst/>
          </a:prstGeom>
          <a:solidFill>
            <a:schemeClr val="bg1"/>
          </a:solidFill>
        </p:spPr>
        <p:txBody>
          <a:bodyPr wrap="none" rtlCol="0">
            <a:spAutoFit/>
          </a:bodyPr>
          <a:lstStyle/>
          <a:p>
            <a:r>
              <a:rPr lang="en-US" sz="1000" dirty="0"/>
              <a:t>No exposure</a:t>
            </a:r>
          </a:p>
        </p:txBody>
      </p:sp>
      <p:sp>
        <p:nvSpPr>
          <p:cNvPr id="40" name="ZoneTexte 39">
            <a:extLst>
              <a:ext uri="{FF2B5EF4-FFF2-40B4-BE49-F238E27FC236}">
                <a16:creationId xmlns:a16="http://schemas.microsoft.com/office/drawing/2014/main" id="{BF579CF8-34B4-524C-8938-F31DAED2CFC7}"/>
              </a:ext>
            </a:extLst>
          </p:cNvPr>
          <p:cNvSpPr txBox="1"/>
          <p:nvPr/>
        </p:nvSpPr>
        <p:spPr>
          <a:xfrm>
            <a:off x="2439040" y="4051155"/>
            <a:ext cx="845103" cy="246221"/>
          </a:xfrm>
          <a:prstGeom prst="rect">
            <a:avLst/>
          </a:prstGeom>
          <a:solidFill>
            <a:schemeClr val="bg1"/>
          </a:solidFill>
        </p:spPr>
        <p:txBody>
          <a:bodyPr wrap="none" rtlCol="0">
            <a:spAutoFit/>
          </a:bodyPr>
          <a:lstStyle/>
          <a:p>
            <a:r>
              <a:rPr lang="en-US" sz="1000" dirty="0"/>
              <a:t>No exposure</a:t>
            </a:r>
          </a:p>
        </p:txBody>
      </p:sp>
      <p:sp>
        <p:nvSpPr>
          <p:cNvPr id="47" name="ZoneTexte 46">
            <a:extLst>
              <a:ext uri="{FF2B5EF4-FFF2-40B4-BE49-F238E27FC236}">
                <a16:creationId xmlns:a16="http://schemas.microsoft.com/office/drawing/2014/main" id="{17321915-94BC-4C46-B4F0-55341603AE74}"/>
              </a:ext>
            </a:extLst>
          </p:cNvPr>
          <p:cNvSpPr txBox="1"/>
          <p:nvPr/>
        </p:nvSpPr>
        <p:spPr>
          <a:xfrm>
            <a:off x="1571209" y="4133877"/>
            <a:ext cx="663964" cy="246221"/>
          </a:xfrm>
          <a:prstGeom prst="rect">
            <a:avLst/>
          </a:prstGeom>
          <a:solidFill>
            <a:schemeClr val="bg1"/>
          </a:solidFill>
        </p:spPr>
        <p:txBody>
          <a:bodyPr wrap="none" rtlCol="0">
            <a:spAutoFit/>
          </a:bodyPr>
          <a:lstStyle/>
          <a:p>
            <a:r>
              <a:rPr lang="en-US" sz="1000" dirty="0"/>
              <a:t>Exposure</a:t>
            </a:r>
          </a:p>
        </p:txBody>
      </p:sp>
    </p:spTree>
    <p:extLst>
      <p:ext uri="{BB962C8B-B14F-4D97-AF65-F5344CB8AC3E}">
        <p14:creationId xmlns:p14="http://schemas.microsoft.com/office/powerpoint/2010/main" val="933460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63688" y="0"/>
            <a:ext cx="8208536" cy="886818"/>
          </a:xfrm>
        </p:spPr>
        <p:txBody>
          <a:bodyPr>
            <a:noAutofit/>
          </a:bodyPr>
          <a:lstStyle/>
          <a:p>
            <a:r>
              <a:rPr lang="fr-FR" sz="2800" dirty="0" err="1"/>
              <a:t>Sensing</a:t>
            </a:r>
            <a:r>
              <a:rPr lang="fr-FR" sz="2800" dirty="0"/>
              <a:t> techniques </a:t>
            </a:r>
            <a:r>
              <a:rPr lang="fr-FR" sz="2800" dirty="0" err="1"/>
              <a:t>repartition</a:t>
            </a:r>
            <a:r>
              <a:rPr lang="fr-FR" sz="2800" dirty="0"/>
              <a:t> </a:t>
            </a:r>
            <a:br>
              <a:rPr lang="fr-FR" sz="2800" dirty="0"/>
            </a:br>
            <a:r>
              <a:rPr lang="fr-FR" sz="2800" dirty="0" err="1"/>
              <a:t>within</a:t>
            </a:r>
            <a:r>
              <a:rPr lang="fr-FR" sz="2800" dirty="0"/>
              <a:t> the </a:t>
            </a:r>
            <a:r>
              <a:rPr lang="fr-FR" sz="2800" dirty="0" err="1"/>
              <a:t>BioMedical</a:t>
            </a:r>
            <a:r>
              <a:rPr lang="fr-FR" sz="2800" dirty="0"/>
              <a:t> </a:t>
            </a:r>
            <a:r>
              <a:rPr lang="fr-FR" sz="2800" dirty="0" err="1"/>
              <a:t>field</a:t>
            </a:r>
            <a:endParaRPr lang="fr-FR" sz="2800" dirty="0"/>
          </a:p>
        </p:txBody>
      </p:sp>
      <p:sp>
        <p:nvSpPr>
          <p:cNvPr id="13" name="CustomShape 5">
            <a:extLst>
              <a:ext uri="{FF2B5EF4-FFF2-40B4-BE49-F238E27FC236}">
                <a16:creationId xmlns:a16="http://schemas.microsoft.com/office/drawing/2014/main" id="{4DD66E56-B7FB-2746-8141-B0B3251D2CC0}"/>
              </a:ext>
            </a:extLst>
          </p:cNvPr>
          <p:cNvSpPr/>
          <p:nvPr/>
        </p:nvSpPr>
        <p:spPr>
          <a:xfrm>
            <a:off x="2599280" y="5054198"/>
            <a:ext cx="972000" cy="303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50000"/>
              </a:lnSpc>
            </a:pPr>
            <a:r>
              <a:rPr lang="fr-FR" sz="2000" b="1" i="1" strike="noStrike" spc="-1" dirty="0" err="1">
                <a:solidFill>
                  <a:srgbClr val="002060"/>
                </a:solidFill>
                <a:latin typeface="Calibri"/>
              </a:rPr>
              <a:t>Electrical</a:t>
            </a:r>
            <a:endParaRPr lang="fr-FR" sz="2000" b="1" i="1" strike="noStrike" spc="-1" dirty="0">
              <a:solidFill>
                <a:srgbClr val="002060"/>
              </a:solidFill>
              <a:latin typeface="Calibri"/>
            </a:endParaRPr>
          </a:p>
        </p:txBody>
      </p:sp>
      <p:sp>
        <p:nvSpPr>
          <p:cNvPr id="14" name="CustomShape 12">
            <a:extLst>
              <a:ext uri="{FF2B5EF4-FFF2-40B4-BE49-F238E27FC236}">
                <a16:creationId xmlns:a16="http://schemas.microsoft.com/office/drawing/2014/main" id="{F0E600BD-45BF-6342-8D14-261C0D2A5376}"/>
              </a:ext>
            </a:extLst>
          </p:cNvPr>
          <p:cNvSpPr/>
          <p:nvPr/>
        </p:nvSpPr>
        <p:spPr>
          <a:xfrm>
            <a:off x="7503355" y="4139949"/>
            <a:ext cx="1032840" cy="303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50000"/>
              </a:lnSpc>
            </a:pPr>
            <a:r>
              <a:rPr lang="fr-FR" sz="2000" b="1" i="1" spc="-1" dirty="0" err="1">
                <a:solidFill>
                  <a:srgbClr val="7030A0"/>
                </a:solidFill>
                <a:latin typeface="Calibri"/>
              </a:rPr>
              <a:t>Microwave</a:t>
            </a:r>
            <a:endParaRPr lang="fr-FR" sz="2000" b="1" i="1" spc="-1" dirty="0">
              <a:solidFill>
                <a:srgbClr val="7030A0"/>
              </a:solidFill>
              <a:latin typeface="Calibri"/>
            </a:endParaRPr>
          </a:p>
        </p:txBody>
      </p:sp>
      <p:sp>
        <p:nvSpPr>
          <p:cNvPr id="15" name="CustomShape 16">
            <a:extLst>
              <a:ext uri="{FF2B5EF4-FFF2-40B4-BE49-F238E27FC236}">
                <a16:creationId xmlns:a16="http://schemas.microsoft.com/office/drawing/2014/main" id="{2B94069A-0157-954F-A44B-18CE5CE2BACC}"/>
              </a:ext>
            </a:extLst>
          </p:cNvPr>
          <p:cNvSpPr/>
          <p:nvPr/>
        </p:nvSpPr>
        <p:spPr>
          <a:xfrm>
            <a:off x="6604976" y="1847151"/>
            <a:ext cx="969120" cy="303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50000"/>
              </a:lnSpc>
            </a:pPr>
            <a:r>
              <a:rPr lang="fr-FR" sz="2000" b="1" i="1" strike="noStrike" spc="-1" dirty="0" err="1">
                <a:solidFill>
                  <a:srgbClr val="C00000"/>
                </a:solidFill>
                <a:latin typeface="Calibri"/>
              </a:rPr>
              <a:t>Optic</a:t>
            </a:r>
            <a:endParaRPr lang="fr-FR" sz="2000" b="1" i="1" strike="noStrike" spc="-1" dirty="0">
              <a:solidFill>
                <a:srgbClr val="C00000"/>
              </a:solidFill>
              <a:latin typeface="Calibri"/>
            </a:endParaRPr>
          </a:p>
        </p:txBody>
      </p:sp>
      <p:sp>
        <p:nvSpPr>
          <p:cNvPr id="17" name="TextShape 9">
            <a:extLst>
              <a:ext uri="{FF2B5EF4-FFF2-40B4-BE49-F238E27FC236}">
                <a16:creationId xmlns:a16="http://schemas.microsoft.com/office/drawing/2014/main" id="{AEF9EAC5-9E42-004D-A216-085A89FEA538}"/>
              </a:ext>
            </a:extLst>
          </p:cNvPr>
          <p:cNvSpPr txBox="1"/>
          <p:nvPr/>
        </p:nvSpPr>
        <p:spPr>
          <a:xfrm>
            <a:off x="1246653" y="1790936"/>
            <a:ext cx="2534863" cy="621601"/>
          </a:xfrm>
          <a:prstGeom prst="rect">
            <a:avLst/>
          </a:prstGeom>
          <a:noFill/>
          <a:ln>
            <a:noFill/>
          </a:ln>
        </p:spPr>
        <p:txBody>
          <a:bodyPr lIns="90000" tIns="45000" rIns="90000" bIns="45000"/>
          <a:lstStyle/>
          <a:p>
            <a:pPr algn="ctr">
              <a:lnSpc>
                <a:spcPct val="150000"/>
              </a:lnSpc>
            </a:pPr>
            <a:r>
              <a:rPr lang="fr-FR" sz="2000" b="1" i="1" strike="noStrike" spc="-1" dirty="0" err="1">
                <a:solidFill>
                  <a:srgbClr val="00B050"/>
                </a:solidFill>
                <a:latin typeface="Calibri"/>
              </a:rPr>
              <a:t>Mechanical</a:t>
            </a:r>
            <a:r>
              <a:rPr lang="fr-FR" sz="2000" b="1" i="1" strike="noStrike" spc="-1" dirty="0">
                <a:solidFill>
                  <a:srgbClr val="00B050"/>
                </a:solidFill>
                <a:latin typeface="Calibri"/>
              </a:rPr>
              <a:t> </a:t>
            </a:r>
            <a:endParaRPr lang="fr-FR" sz="2000" b="1" i="1" spc="-1" dirty="0">
              <a:solidFill>
                <a:srgbClr val="00B050"/>
              </a:solidFill>
              <a:latin typeface="Calibri"/>
            </a:endParaRPr>
          </a:p>
        </p:txBody>
      </p:sp>
      <p:graphicFrame>
        <p:nvGraphicFramePr>
          <p:cNvPr id="4" name="Graphique 3">
            <a:extLst>
              <a:ext uri="{FF2B5EF4-FFF2-40B4-BE49-F238E27FC236}">
                <a16:creationId xmlns:a16="http://schemas.microsoft.com/office/drawing/2014/main" id="{E005384C-127B-4E47-B239-B86DB9715257}"/>
              </a:ext>
            </a:extLst>
          </p:cNvPr>
          <p:cNvGraphicFramePr/>
          <p:nvPr>
            <p:extLst>
              <p:ext uri="{D42A27DB-BD31-4B8C-83A1-F6EECF244321}">
                <p14:modId xmlns:p14="http://schemas.microsoft.com/office/powerpoint/2010/main" val="4283859802"/>
              </p:ext>
            </p:extLst>
          </p:nvPr>
        </p:nvGraphicFramePr>
        <p:xfrm>
          <a:off x="2302116" y="2150631"/>
          <a:ext cx="4967674" cy="3055307"/>
        </p:xfrm>
        <a:graphic>
          <a:graphicData uri="http://schemas.openxmlformats.org/drawingml/2006/chart">
            <c:chart xmlns:c="http://schemas.openxmlformats.org/drawingml/2006/chart" xmlns:r="http://schemas.openxmlformats.org/officeDocument/2006/relationships" r:id="rId3"/>
          </a:graphicData>
        </a:graphic>
      </p:graphicFrame>
      <p:sp>
        <p:nvSpPr>
          <p:cNvPr id="5" name="ZoneTexte 4">
            <a:extLst>
              <a:ext uri="{FF2B5EF4-FFF2-40B4-BE49-F238E27FC236}">
                <a16:creationId xmlns:a16="http://schemas.microsoft.com/office/drawing/2014/main" id="{AEAB60DA-CC04-0643-8F8F-9AF5A76CE77D}"/>
              </a:ext>
            </a:extLst>
          </p:cNvPr>
          <p:cNvSpPr txBox="1"/>
          <p:nvPr/>
        </p:nvSpPr>
        <p:spPr>
          <a:xfrm>
            <a:off x="9978189" y="705853"/>
            <a:ext cx="184731" cy="369332"/>
          </a:xfrm>
          <a:prstGeom prst="rect">
            <a:avLst/>
          </a:prstGeom>
          <a:noFill/>
        </p:spPr>
        <p:txBody>
          <a:bodyPr wrap="none" rtlCol="0">
            <a:spAutoFit/>
          </a:bodyPr>
          <a:lstStyle/>
          <a:p>
            <a:endParaRPr lang="en-US" dirty="0"/>
          </a:p>
        </p:txBody>
      </p:sp>
      <p:sp>
        <p:nvSpPr>
          <p:cNvPr id="9" name="ZoneTexte 8">
            <a:extLst>
              <a:ext uri="{FF2B5EF4-FFF2-40B4-BE49-F238E27FC236}">
                <a16:creationId xmlns:a16="http://schemas.microsoft.com/office/drawing/2014/main" id="{0BECB655-CCFA-7B41-88A7-18E7A1DD39CA}"/>
              </a:ext>
            </a:extLst>
          </p:cNvPr>
          <p:cNvSpPr txBox="1"/>
          <p:nvPr/>
        </p:nvSpPr>
        <p:spPr>
          <a:xfrm>
            <a:off x="3571280" y="2674443"/>
            <a:ext cx="340158" cy="461665"/>
          </a:xfrm>
          <a:prstGeom prst="rect">
            <a:avLst/>
          </a:prstGeom>
          <a:noFill/>
        </p:spPr>
        <p:txBody>
          <a:bodyPr wrap="none" rtlCol="0">
            <a:spAutoFit/>
          </a:bodyPr>
          <a:lstStyle/>
          <a:p>
            <a:r>
              <a:rPr lang="en-US" sz="2400" b="1" dirty="0"/>
              <a:t>3</a:t>
            </a:r>
          </a:p>
        </p:txBody>
      </p:sp>
      <p:sp>
        <p:nvSpPr>
          <p:cNvPr id="18" name="ZoneTexte 17">
            <a:extLst>
              <a:ext uri="{FF2B5EF4-FFF2-40B4-BE49-F238E27FC236}">
                <a16:creationId xmlns:a16="http://schemas.microsoft.com/office/drawing/2014/main" id="{6CB881C7-E989-7444-AB00-4EDC8C39908F}"/>
              </a:ext>
            </a:extLst>
          </p:cNvPr>
          <p:cNvSpPr txBox="1"/>
          <p:nvPr/>
        </p:nvSpPr>
        <p:spPr>
          <a:xfrm>
            <a:off x="5680816" y="2721615"/>
            <a:ext cx="340158" cy="461665"/>
          </a:xfrm>
          <a:prstGeom prst="rect">
            <a:avLst/>
          </a:prstGeom>
          <a:noFill/>
        </p:spPr>
        <p:txBody>
          <a:bodyPr wrap="none" rtlCol="0">
            <a:spAutoFit/>
          </a:bodyPr>
          <a:lstStyle/>
          <a:p>
            <a:r>
              <a:rPr lang="en-US" sz="2400" b="1" dirty="0"/>
              <a:t>4</a:t>
            </a:r>
          </a:p>
        </p:txBody>
      </p:sp>
      <p:sp>
        <p:nvSpPr>
          <p:cNvPr id="19" name="ZoneTexte 18">
            <a:extLst>
              <a:ext uri="{FF2B5EF4-FFF2-40B4-BE49-F238E27FC236}">
                <a16:creationId xmlns:a16="http://schemas.microsoft.com/office/drawing/2014/main" id="{87502D80-7D8F-264B-AA9C-42F4632BD5E7}"/>
              </a:ext>
            </a:extLst>
          </p:cNvPr>
          <p:cNvSpPr txBox="1"/>
          <p:nvPr/>
        </p:nvSpPr>
        <p:spPr>
          <a:xfrm>
            <a:off x="4031600" y="3678284"/>
            <a:ext cx="340158" cy="461665"/>
          </a:xfrm>
          <a:prstGeom prst="rect">
            <a:avLst/>
          </a:prstGeom>
          <a:noFill/>
        </p:spPr>
        <p:txBody>
          <a:bodyPr wrap="none" rtlCol="0">
            <a:spAutoFit/>
          </a:bodyPr>
          <a:lstStyle/>
          <a:p>
            <a:r>
              <a:rPr lang="en-US" sz="2400" b="1" dirty="0"/>
              <a:t>5</a:t>
            </a:r>
          </a:p>
        </p:txBody>
      </p:sp>
      <p:sp>
        <p:nvSpPr>
          <p:cNvPr id="20" name="ZoneTexte 19">
            <a:extLst>
              <a:ext uri="{FF2B5EF4-FFF2-40B4-BE49-F238E27FC236}">
                <a16:creationId xmlns:a16="http://schemas.microsoft.com/office/drawing/2014/main" id="{D4807208-C147-CF48-BB66-D57690296A93}"/>
              </a:ext>
            </a:extLst>
          </p:cNvPr>
          <p:cNvSpPr txBox="1"/>
          <p:nvPr/>
        </p:nvSpPr>
        <p:spPr>
          <a:xfrm>
            <a:off x="6058300" y="3449536"/>
            <a:ext cx="340158" cy="461665"/>
          </a:xfrm>
          <a:prstGeom prst="rect">
            <a:avLst/>
          </a:prstGeom>
          <a:noFill/>
        </p:spPr>
        <p:txBody>
          <a:bodyPr wrap="none" rtlCol="0">
            <a:spAutoFit/>
          </a:bodyPr>
          <a:lstStyle/>
          <a:p>
            <a:r>
              <a:rPr lang="en-US" sz="2400" b="1" dirty="0"/>
              <a:t>1</a:t>
            </a:r>
          </a:p>
        </p:txBody>
      </p:sp>
      <p:sp>
        <p:nvSpPr>
          <p:cNvPr id="3" name="ZoneTexte 2">
            <a:extLst>
              <a:ext uri="{FF2B5EF4-FFF2-40B4-BE49-F238E27FC236}">
                <a16:creationId xmlns:a16="http://schemas.microsoft.com/office/drawing/2014/main" id="{2938BB27-407D-E44A-AD3B-DF0EB80E4848}"/>
              </a:ext>
            </a:extLst>
          </p:cNvPr>
          <p:cNvSpPr txBox="1"/>
          <p:nvPr/>
        </p:nvSpPr>
        <p:spPr>
          <a:xfrm>
            <a:off x="3619780" y="1257747"/>
            <a:ext cx="3086486" cy="461665"/>
          </a:xfrm>
          <a:prstGeom prst="rect">
            <a:avLst/>
          </a:prstGeom>
          <a:noFill/>
        </p:spPr>
        <p:txBody>
          <a:bodyPr wrap="none" rtlCol="0">
            <a:spAutoFit/>
          </a:bodyPr>
          <a:lstStyle/>
          <a:p>
            <a:r>
              <a:rPr lang="en-US" sz="2400" i="1" dirty="0"/>
              <a:t>Involved teams at LAAS</a:t>
            </a:r>
          </a:p>
        </p:txBody>
      </p:sp>
      <p:sp>
        <p:nvSpPr>
          <p:cNvPr id="6" name="ZoneTexte 5">
            <a:extLst>
              <a:ext uri="{FF2B5EF4-FFF2-40B4-BE49-F238E27FC236}">
                <a16:creationId xmlns:a16="http://schemas.microsoft.com/office/drawing/2014/main" id="{20A38025-5D89-C945-A8F5-06DC66831754}"/>
              </a:ext>
            </a:extLst>
          </p:cNvPr>
          <p:cNvSpPr txBox="1"/>
          <p:nvPr/>
        </p:nvSpPr>
        <p:spPr>
          <a:xfrm>
            <a:off x="4921666" y="5637157"/>
            <a:ext cx="4649927" cy="400110"/>
          </a:xfrm>
          <a:prstGeom prst="rect">
            <a:avLst/>
          </a:prstGeom>
          <a:noFill/>
        </p:spPr>
        <p:txBody>
          <a:bodyPr wrap="none" rtlCol="0">
            <a:spAutoFit/>
          </a:bodyPr>
          <a:lstStyle/>
          <a:p>
            <a:r>
              <a:rPr lang="en-US" sz="2000" b="1" dirty="0"/>
              <a:t>➜ Richness of sensing techniques at LAAS</a:t>
            </a:r>
          </a:p>
        </p:txBody>
      </p:sp>
    </p:spTree>
    <p:extLst>
      <p:ext uri="{BB962C8B-B14F-4D97-AF65-F5344CB8AC3E}">
        <p14:creationId xmlns:p14="http://schemas.microsoft.com/office/powerpoint/2010/main" val="18789150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80FB4D-73CF-C34F-8665-C6B58800C055}"/>
              </a:ext>
            </a:extLst>
          </p:cNvPr>
          <p:cNvSpPr>
            <a:spLocks noGrp="1"/>
          </p:cNvSpPr>
          <p:nvPr>
            <p:ph type="title"/>
          </p:nvPr>
        </p:nvSpPr>
        <p:spPr/>
        <p:txBody>
          <a:bodyPr>
            <a:noAutofit/>
          </a:bodyPr>
          <a:lstStyle/>
          <a:p>
            <a:r>
              <a:rPr lang="en-US" sz="2800" b="1" i="1" dirty="0"/>
              <a:t>In vitro </a:t>
            </a:r>
            <a:r>
              <a:rPr lang="en-US" sz="2800" dirty="0"/>
              <a:t>biomechanical sensing</a:t>
            </a:r>
          </a:p>
        </p:txBody>
      </p:sp>
      <p:pic>
        <p:nvPicPr>
          <p:cNvPr id="11" name="Shape 138">
            <a:extLst>
              <a:ext uri="{FF2B5EF4-FFF2-40B4-BE49-F238E27FC236}">
                <a16:creationId xmlns:a16="http://schemas.microsoft.com/office/drawing/2014/main" id="{5BB1BF37-A4CD-BB49-8D1B-390C48CAB3EF}"/>
              </a:ext>
            </a:extLst>
          </p:cNvPr>
          <p:cNvPicPr/>
          <p:nvPr/>
        </p:nvPicPr>
        <p:blipFill>
          <a:blip r:embed="rId3"/>
          <a:stretch/>
        </p:blipFill>
        <p:spPr>
          <a:xfrm>
            <a:off x="4533068" y="2154009"/>
            <a:ext cx="1571167" cy="2378668"/>
          </a:xfrm>
          <a:prstGeom prst="rect">
            <a:avLst/>
          </a:prstGeom>
          <a:ln>
            <a:noFill/>
          </a:ln>
        </p:spPr>
      </p:pic>
      <p:pic>
        <p:nvPicPr>
          <p:cNvPr id="12" name="Shape 141">
            <a:extLst>
              <a:ext uri="{FF2B5EF4-FFF2-40B4-BE49-F238E27FC236}">
                <a16:creationId xmlns:a16="http://schemas.microsoft.com/office/drawing/2014/main" id="{77A5398C-CE25-7E4C-AF7B-B93EC894B979}"/>
              </a:ext>
            </a:extLst>
          </p:cNvPr>
          <p:cNvPicPr/>
          <p:nvPr/>
        </p:nvPicPr>
        <p:blipFill>
          <a:blip r:embed="rId4"/>
          <a:stretch/>
        </p:blipFill>
        <p:spPr>
          <a:xfrm>
            <a:off x="6230348" y="2154009"/>
            <a:ext cx="3541875" cy="2552103"/>
          </a:xfrm>
          <a:prstGeom prst="rect">
            <a:avLst/>
          </a:prstGeom>
          <a:ln>
            <a:noFill/>
          </a:ln>
        </p:spPr>
      </p:pic>
      <p:sp>
        <p:nvSpPr>
          <p:cNvPr id="13" name="CustomShape 7">
            <a:extLst>
              <a:ext uri="{FF2B5EF4-FFF2-40B4-BE49-F238E27FC236}">
                <a16:creationId xmlns:a16="http://schemas.microsoft.com/office/drawing/2014/main" id="{9607D3DD-33E7-7947-9D4B-0590989D0279}"/>
              </a:ext>
            </a:extLst>
          </p:cNvPr>
          <p:cNvSpPr/>
          <p:nvPr/>
        </p:nvSpPr>
        <p:spPr>
          <a:xfrm>
            <a:off x="4695757" y="1179070"/>
            <a:ext cx="5210243" cy="515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b="0" strike="noStrike" spc="-1" dirty="0">
                <a:solidFill>
                  <a:srgbClr val="00B050"/>
                </a:solidFill>
                <a:uFillTx/>
              </a:rPr>
              <a:t>Large </a:t>
            </a:r>
            <a:r>
              <a:rPr lang="fr-FR" b="0" strike="noStrike" spc="-1" dirty="0" err="1">
                <a:solidFill>
                  <a:srgbClr val="00B050"/>
                </a:solidFill>
                <a:uFillTx/>
              </a:rPr>
              <a:t>scale</a:t>
            </a:r>
            <a:r>
              <a:rPr lang="fr-FR" b="0" strike="noStrike" spc="-1" dirty="0">
                <a:solidFill>
                  <a:srgbClr val="00B050"/>
                </a:solidFill>
                <a:uFillTx/>
              </a:rPr>
              <a:t> and high </a:t>
            </a:r>
            <a:r>
              <a:rPr lang="fr-FR" b="0" strike="noStrike" spc="-1" dirty="0" err="1">
                <a:solidFill>
                  <a:srgbClr val="00B050"/>
                </a:solidFill>
                <a:uFillTx/>
              </a:rPr>
              <a:t>throughput</a:t>
            </a:r>
            <a:r>
              <a:rPr lang="fr-FR" b="0" strike="noStrike" spc="-1" dirty="0">
                <a:solidFill>
                  <a:srgbClr val="00B050"/>
                </a:solidFill>
                <a:uFillTx/>
              </a:rPr>
              <a:t> </a:t>
            </a:r>
            <a:r>
              <a:rPr lang="fr-FR" b="0" strike="noStrike" spc="-1" dirty="0" err="1">
                <a:solidFill>
                  <a:srgbClr val="00B050"/>
                </a:solidFill>
                <a:uFillTx/>
              </a:rPr>
              <a:t>nanomechanical</a:t>
            </a:r>
            <a:r>
              <a:rPr lang="fr-FR" b="0" strike="noStrike" spc="-1" dirty="0">
                <a:solidFill>
                  <a:srgbClr val="00B050"/>
                </a:solidFill>
                <a:uFillTx/>
              </a:rPr>
              <a:t> </a:t>
            </a:r>
            <a:r>
              <a:rPr lang="fr-FR" b="0" strike="noStrike" spc="-1" dirty="0" err="1">
                <a:solidFill>
                  <a:srgbClr val="00B050"/>
                </a:solidFill>
                <a:uFillTx/>
              </a:rPr>
              <a:t>cell</a:t>
            </a:r>
            <a:r>
              <a:rPr lang="fr-FR" b="0" strike="noStrike" spc="-1" dirty="0">
                <a:solidFill>
                  <a:srgbClr val="00B050"/>
                </a:solidFill>
                <a:uFillTx/>
              </a:rPr>
              <a:t> </a:t>
            </a:r>
            <a:r>
              <a:rPr lang="fr-FR" b="0" strike="noStrike" spc="-1" dirty="0" err="1">
                <a:solidFill>
                  <a:srgbClr val="00B050"/>
                </a:solidFill>
                <a:uFillTx/>
              </a:rPr>
              <a:t>characterization</a:t>
            </a:r>
            <a:r>
              <a:rPr lang="fr-FR" b="0" strike="noStrike" spc="-1" dirty="0">
                <a:solidFill>
                  <a:srgbClr val="00B050"/>
                </a:solidFill>
                <a:uFillTx/>
              </a:rPr>
              <a:t> </a:t>
            </a:r>
            <a:r>
              <a:rPr lang="fr-FR" b="0" strike="noStrike" spc="-1" dirty="0" err="1">
                <a:solidFill>
                  <a:srgbClr val="00B050"/>
                </a:solidFill>
                <a:uFillTx/>
              </a:rPr>
              <a:t>using</a:t>
            </a:r>
            <a:r>
              <a:rPr lang="fr-FR" b="0" strike="noStrike" spc="-1" dirty="0">
                <a:solidFill>
                  <a:srgbClr val="00B050"/>
                </a:solidFill>
                <a:uFillTx/>
              </a:rPr>
              <a:t> AFM</a:t>
            </a:r>
          </a:p>
        </p:txBody>
      </p:sp>
      <p:sp>
        <p:nvSpPr>
          <p:cNvPr id="14" name="TextShape 8">
            <a:extLst>
              <a:ext uri="{FF2B5EF4-FFF2-40B4-BE49-F238E27FC236}">
                <a16:creationId xmlns:a16="http://schemas.microsoft.com/office/drawing/2014/main" id="{42AC6658-C76F-D043-9D62-E1976CDBDDAD}"/>
              </a:ext>
            </a:extLst>
          </p:cNvPr>
          <p:cNvSpPr txBox="1"/>
          <p:nvPr/>
        </p:nvSpPr>
        <p:spPr>
          <a:xfrm>
            <a:off x="5233308" y="5952522"/>
            <a:ext cx="3349050" cy="354600"/>
          </a:xfrm>
          <a:prstGeom prst="rect">
            <a:avLst/>
          </a:prstGeom>
          <a:noFill/>
          <a:ln>
            <a:noFill/>
          </a:ln>
        </p:spPr>
        <p:txBody>
          <a:bodyPr lIns="90000" tIns="45000" rIns="90000" bIns="45000"/>
          <a:lstStyle/>
          <a:p>
            <a:pPr algn="ctr">
              <a:lnSpc>
                <a:spcPct val="100000"/>
              </a:lnSpc>
            </a:pPr>
            <a:r>
              <a:rPr lang="fr-FR" sz="1200" b="0" i="1" strike="noStrike" spc="-1" dirty="0">
                <a:solidFill>
                  <a:srgbClr val="00B050"/>
                </a:solidFill>
                <a:ea typeface="Times New Roman"/>
              </a:rPr>
              <a:t>Formosa et al.  Nat. </a:t>
            </a:r>
            <a:r>
              <a:rPr lang="fr-FR" sz="1200" b="0" i="1" strike="noStrike" spc="-1" dirty="0" err="1">
                <a:solidFill>
                  <a:srgbClr val="00B050"/>
                </a:solidFill>
                <a:ea typeface="Times New Roman"/>
              </a:rPr>
              <a:t>Protoc</a:t>
            </a:r>
            <a:r>
              <a:rPr lang="fr-FR" sz="1200" b="0" i="1" strike="noStrike" spc="-1" dirty="0">
                <a:solidFill>
                  <a:srgbClr val="00B050"/>
                </a:solidFill>
                <a:ea typeface="Times New Roman"/>
              </a:rPr>
              <a:t>. 2015</a:t>
            </a:r>
            <a:endParaRPr lang="fr-FR" sz="1200" b="0" i="1" strike="noStrike" spc="-1" dirty="0">
              <a:solidFill>
                <a:srgbClr val="00B050"/>
              </a:solidFill>
            </a:endParaRPr>
          </a:p>
        </p:txBody>
      </p:sp>
      <p:sp>
        <p:nvSpPr>
          <p:cNvPr id="26" name="CustomShape 2">
            <a:extLst>
              <a:ext uri="{FF2B5EF4-FFF2-40B4-BE49-F238E27FC236}">
                <a16:creationId xmlns:a16="http://schemas.microsoft.com/office/drawing/2014/main" id="{3BCE3417-0D8A-594F-8855-72B487A21AC0}"/>
              </a:ext>
            </a:extLst>
          </p:cNvPr>
          <p:cNvSpPr/>
          <p:nvPr/>
        </p:nvSpPr>
        <p:spPr>
          <a:xfrm>
            <a:off x="25223" y="1135814"/>
            <a:ext cx="4238271" cy="576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pc="-1" dirty="0" err="1">
                <a:solidFill>
                  <a:srgbClr val="00B050"/>
                </a:solidFill>
              </a:rPr>
              <a:t>Mechanical</a:t>
            </a:r>
            <a:r>
              <a:rPr lang="fr-FR" spc="-1" dirty="0">
                <a:solidFill>
                  <a:srgbClr val="00B050"/>
                </a:solidFill>
              </a:rPr>
              <a:t> forces </a:t>
            </a:r>
            <a:r>
              <a:rPr lang="fr-FR" spc="-1" dirty="0" err="1">
                <a:solidFill>
                  <a:srgbClr val="00B050"/>
                </a:solidFill>
              </a:rPr>
              <a:t>exerted</a:t>
            </a:r>
            <a:r>
              <a:rPr lang="fr-FR" spc="-1" dirty="0">
                <a:solidFill>
                  <a:srgbClr val="00B050"/>
                </a:solidFill>
              </a:rPr>
              <a:t> by immune </a:t>
            </a:r>
            <a:r>
              <a:rPr lang="fr-FR" spc="-1" dirty="0" err="1">
                <a:solidFill>
                  <a:srgbClr val="00B050"/>
                </a:solidFill>
              </a:rPr>
              <a:t>cells</a:t>
            </a:r>
            <a:r>
              <a:rPr lang="fr-FR" spc="-1" dirty="0">
                <a:solidFill>
                  <a:srgbClr val="00B050"/>
                </a:solidFill>
              </a:rPr>
              <a:t> </a:t>
            </a:r>
            <a:r>
              <a:rPr lang="fr-FR" spc="-1" dirty="0" err="1">
                <a:solidFill>
                  <a:srgbClr val="00B050"/>
                </a:solidFill>
              </a:rPr>
              <a:t>when</a:t>
            </a:r>
            <a:r>
              <a:rPr lang="fr-FR" spc="-1" dirty="0">
                <a:solidFill>
                  <a:srgbClr val="00B050"/>
                </a:solidFill>
              </a:rPr>
              <a:t> </a:t>
            </a:r>
            <a:r>
              <a:rPr lang="fr-FR" spc="-1" dirty="0" err="1">
                <a:solidFill>
                  <a:srgbClr val="00B050"/>
                </a:solidFill>
              </a:rPr>
              <a:t>migrating</a:t>
            </a:r>
            <a:r>
              <a:rPr lang="fr-FR" spc="-1" dirty="0">
                <a:solidFill>
                  <a:srgbClr val="00B050"/>
                </a:solidFill>
              </a:rPr>
              <a:t> </a:t>
            </a:r>
            <a:r>
              <a:rPr lang="fr-FR" spc="-1" dirty="0" err="1">
                <a:solidFill>
                  <a:srgbClr val="00B050"/>
                </a:solidFill>
              </a:rPr>
              <a:t>inside</a:t>
            </a:r>
            <a:r>
              <a:rPr lang="fr-FR" spc="-1" dirty="0">
                <a:solidFill>
                  <a:srgbClr val="00B050"/>
                </a:solidFill>
              </a:rPr>
              <a:t> </a:t>
            </a:r>
            <a:r>
              <a:rPr lang="fr-FR" spc="-1" dirty="0" err="1">
                <a:solidFill>
                  <a:srgbClr val="00B050"/>
                </a:solidFill>
              </a:rPr>
              <a:t>confining</a:t>
            </a:r>
            <a:r>
              <a:rPr lang="fr-FR" spc="-1" dirty="0">
                <a:solidFill>
                  <a:srgbClr val="00B050"/>
                </a:solidFill>
              </a:rPr>
              <a:t> </a:t>
            </a:r>
            <a:r>
              <a:rPr lang="fr-FR" spc="-1" dirty="0" err="1">
                <a:solidFill>
                  <a:srgbClr val="00B050"/>
                </a:solidFill>
              </a:rPr>
              <a:t>environments</a:t>
            </a:r>
            <a:endParaRPr lang="fr-FR" b="0" strike="noStrike" spc="-1" dirty="0">
              <a:solidFill>
                <a:srgbClr val="00B050"/>
              </a:solidFill>
              <a:latin typeface="Arial"/>
            </a:endParaRPr>
          </a:p>
        </p:txBody>
      </p:sp>
      <p:sp>
        <p:nvSpPr>
          <p:cNvPr id="29" name="Rectangle 28">
            <a:extLst>
              <a:ext uri="{FF2B5EF4-FFF2-40B4-BE49-F238E27FC236}">
                <a16:creationId xmlns:a16="http://schemas.microsoft.com/office/drawing/2014/main" id="{DD35F0A6-302E-FC42-B8AE-CBE4CE301209}"/>
              </a:ext>
            </a:extLst>
          </p:cNvPr>
          <p:cNvSpPr/>
          <p:nvPr/>
        </p:nvSpPr>
        <p:spPr>
          <a:xfrm>
            <a:off x="691942" y="5856556"/>
            <a:ext cx="3267369" cy="276999"/>
          </a:xfrm>
          <a:prstGeom prst="rect">
            <a:avLst/>
          </a:prstGeom>
        </p:spPr>
        <p:txBody>
          <a:bodyPr wrap="none">
            <a:spAutoFit/>
          </a:bodyPr>
          <a:lstStyle/>
          <a:p>
            <a:r>
              <a:rPr lang="fr-FR" sz="1200" i="1" dirty="0">
                <a:solidFill>
                  <a:srgbClr val="00B050"/>
                </a:solidFill>
              </a:rPr>
              <a:t>E. </a:t>
            </a:r>
            <a:r>
              <a:rPr lang="fr-FR" sz="1200" i="1" dirty="0" err="1">
                <a:solidFill>
                  <a:srgbClr val="00B050"/>
                </a:solidFill>
              </a:rPr>
              <a:t>Desvignes</a:t>
            </a:r>
            <a:r>
              <a:rPr lang="fr-FR" sz="1200" i="1" dirty="0">
                <a:solidFill>
                  <a:srgbClr val="00B050"/>
                </a:solidFill>
              </a:rPr>
              <a:t> et al. </a:t>
            </a:r>
            <a:r>
              <a:rPr lang="fr-FR" sz="1200" i="1" dirty="0" err="1">
                <a:solidFill>
                  <a:srgbClr val="00B050"/>
                </a:solidFill>
              </a:rPr>
              <a:t>submitted</a:t>
            </a:r>
            <a:r>
              <a:rPr lang="fr-FR" sz="1200" i="1" dirty="0">
                <a:solidFill>
                  <a:srgbClr val="00B050"/>
                </a:solidFill>
              </a:rPr>
              <a:t> to </a:t>
            </a:r>
            <a:r>
              <a:rPr lang="fr-FR" sz="1200" i="1" dirty="0" err="1">
                <a:solidFill>
                  <a:srgbClr val="00B050"/>
                </a:solidFill>
              </a:rPr>
              <a:t>NanoLetters</a:t>
            </a:r>
            <a:r>
              <a:rPr lang="fr-FR" sz="1200" i="1" dirty="0">
                <a:solidFill>
                  <a:srgbClr val="00B050"/>
                </a:solidFill>
              </a:rPr>
              <a:t> 2018</a:t>
            </a:r>
            <a:endParaRPr lang="en-US" sz="1200" i="1" dirty="0">
              <a:solidFill>
                <a:srgbClr val="00B050"/>
              </a:solidFill>
            </a:endParaRPr>
          </a:p>
        </p:txBody>
      </p:sp>
      <p:pic>
        <p:nvPicPr>
          <p:cNvPr id="30" name="Picture 2" descr="Figure_Capteur.tiff">
            <a:extLst>
              <a:ext uri="{FF2B5EF4-FFF2-40B4-BE49-F238E27FC236}">
                <a16:creationId xmlns:a16="http://schemas.microsoft.com/office/drawing/2014/main" id="{24A73471-9727-6745-BBEC-E264AE9AC60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1827"/>
          <a:stretch/>
        </p:blipFill>
        <p:spPr bwMode="auto">
          <a:xfrm>
            <a:off x="25223" y="2154009"/>
            <a:ext cx="3740763" cy="300677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2C936AE3-E75A-3E46-93FC-8787B5ACA7FF}"/>
              </a:ext>
            </a:extLst>
          </p:cNvPr>
          <p:cNvSpPr/>
          <p:nvPr/>
        </p:nvSpPr>
        <p:spPr>
          <a:xfrm>
            <a:off x="345273" y="5204775"/>
            <a:ext cx="3307421" cy="523220"/>
          </a:xfrm>
          <a:prstGeom prst="rect">
            <a:avLst/>
          </a:prstGeom>
        </p:spPr>
        <p:txBody>
          <a:bodyPr wrap="square">
            <a:spAutoFit/>
          </a:bodyPr>
          <a:lstStyle/>
          <a:p>
            <a:pPr algn="ctr"/>
            <a:r>
              <a:rPr lang="fr-FR" sz="1400" dirty="0" err="1">
                <a:solidFill>
                  <a:srgbClr val="00B050"/>
                </a:solidFill>
              </a:rPr>
              <a:t>Cell</a:t>
            </a:r>
            <a:r>
              <a:rPr lang="fr-FR" sz="1400" dirty="0">
                <a:solidFill>
                  <a:srgbClr val="00B050"/>
                </a:solidFill>
              </a:rPr>
              <a:t> forces </a:t>
            </a:r>
            <a:r>
              <a:rPr lang="fr-FR" sz="1400" dirty="0" err="1">
                <a:solidFill>
                  <a:srgbClr val="00B050"/>
                </a:solidFill>
              </a:rPr>
              <a:t>quantified</a:t>
            </a:r>
            <a:r>
              <a:rPr lang="fr-FR" sz="1400" dirty="0">
                <a:solidFill>
                  <a:srgbClr val="00B050"/>
                </a:solidFill>
              </a:rPr>
              <a:t> </a:t>
            </a:r>
            <a:r>
              <a:rPr lang="fr-FR" sz="1400" dirty="0" err="1">
                <a:solidFill>
                  <a:srgbClr val="00B050"/>
                </a:solidFill>
              </a:rPr>
              <a:t>with</a:t>
            </a:r>
            <a:r>
              <a:rPr lang="fr-FR" sz="1400" dirty="0">
                <a:solidFill>
                  <a:srgbClr val="00B050"/>
                </a:solidFill>
              </a:rPr>
              <a:t> real time </a:t>
            </a:r>
            <a:r>
              <a:rPr lang="fr-FR" sz="1400" dirty="0" err="1">
                <a:solidFill>
                  <a:srgbClr val="00B050"/>
                </a:solidFill>
              </a:rPr>
              <a:t>optical</a:t>
            </a:r>
            <a:r>
              <a:rPr lang="fr-FR" sz="1400" dirty="0">
                <a:solidFill>
                  <a:srgbClr val="00B050"/>
                </a:solidFill>
              </a:rPr>
              <a:t> </a:t>
            </a:r>
            <a:r>
              <a:rPr lang="fr-FR" sz="1400" dirty="0" err="1">
                <a:solidFill>
                  <a:srgbClr val="00B050"/>
                </a:solidFill>
              </a:rPr>
              <a:t>analysis</a:t>
            </a:r>
            <a:r>
              <a:rPr lang="fr-FR" sz="1400" dirty="0">
                <a:solidFill>
                  <a:srgbClr val="00B050"/>
                </a:solidFill>
              </a:rPr>
              <a:t> of </a:t>
            </a:r>
            <a:r>
              <a:rPr lang="fr-FR" sz="1400" dirty="0" err="1">
                <a:solidFill>
                  <a:srgbClr val="00B050"/>
                </a:solidFill>
              </a:rPr>
              <a:t>pillar</a:t>
            </a:r>
            <a:r>
              <a:rPr lang="fr-FR" sz="1400" dirty="0">
                <a:solidFill>
                  <a:srgbClr val="00B050"/>
                </a:solidFill>
              </a:rPr>
              <a:t> </a:t>
            </a:r>
            <a:r>
              <a:rPr lang="fr-FR" sz="1400" dirty="0" err="1">
                <a:solidFill>
                  <a:srgbClr val="00B050"/>
                </a:solidFill>
              </a:rPr>
              <a:t>displacement</a:t>
            </a:r>
            <a:endParaRPr lang="en-US" sz="1400" dirty="0">
              <a:solidFill>
                <a:srgbClr val="00B050"/>
              </a:solidFill>
            </a:endParaRPr>
          </a:p>
        </p:txBody>
      </p:sp>
      <p:sp>
        <p:nvSpPr>
          <p:cNvPr id="32" name="Rectangle 31">
            <a:extLst>
              <a:ext uri="{FF2B5EF4-FFF2-40B4-BE49-F238E27FC236}">
                <a16:creationId xmlns:a16="http://schemas.microsoft.com/office/drawing/2014/main" id="{894B76C2-92D8-004F-A1A0-F3D9475D957E}"/>
              </a:ext>
            </a:extLst>
          </p:cNvPr>
          <p:cNvSpPr/>
          <p:nvPr/>
        </p:nvSpPr>
        <p:spPr>
          <a:xfrm>
            <a:off x="5318651" y="5160779"/>
            <a:ext cx="4336790" cy="523220"/>
          </a:xfrm>
          <a:prstGeom prst="rect">
            <a:avLst/>
          </a:prstGeom>
        </p:spPr>
        <p:txBody>
          <a:bodyPr wrap="square">
            <a:spAutoFit/>
          </a:bodyPr>
          <a:lstStyle/>
          <a:p>
            <a:pPr algn="ctr"/>
            <a:r>
              <a:rPr lang="fr-FR" sz="1400" dirty="0">
                <a:solidFill>
                  <a:srgbClr val="00B050"/>
                </a:solidFill>
              </a:rPr>
              <a:t>AFM technique extension </a:t>
            </a:r>
            <a:r>
              <a:rPr lang="fr-FR" sz="1400" dirty="0" err="1">
                <a:solidFill>
                  <a:srgbClr val="00B050"/>
                </a:solidFill>
              </a:rPr>
              <a:t>from</a:t>
            </a:r>
            <a:r>
              <a:rPr lang="fr-FR" sz="1400" dirty="0">
                <a:solidFill>
                  <a:srgbClr val="00B050"/>
                </a:solidFill>
              </a:rPr>
              <a:t> single </a:t>
            </a:r>
            <a:r>
              <a:rPr lang="fr-FR" sz="1400" dirty="0" err="1">
                <a:solidFill>
                  <a:srgbClr val="00B050"/>
                </a:solidFill>
              </a:rPr>
              <a:t>cell</a:t>
            </a:r>
            <a:r>
              <a:rPr lang="fr-FR" sz="1400" dirty="0">
                <a:solidFill>
                  <a:srgbClr val="00B050"/>
                </a:solidFill>
              </a:rPr>
              <a:t> to </a:t>
            </a:r>
            <a:r>
              <a:rPr lang="fr-FR" sz="1400" dirty="0" err="1">
                <a:solidFill>
                  <a:srgbClr val="00B050"/>
                </a:solidFill>
              </a:rPr>
              <a:t>cell</a:t>
            </a:r>
            <a:r>
              <a:rPr lang="fr-FR" sz="1400" dirty="0">
                <a:solidFill>
                  <a:srgbClr val="00B050"/>
                </a:solidFill>
              </a:rPr>
              <a:t> network </a:t>
            </a:r>
            <a:r>
              <a:rPr lang="fr-FR" sz="1400" dirty="0" err="1">
                <a:solidFill>
                  <a:srgbClr val="00B050"/>
                </a:solidFill>
              </a:rPr>
              <a:t>analysis</a:t>
            </a:r>
            <a:r>
              <a:rPr lang="fr-FR" sz="1400" dirty="0">
                <a:solidFill>
                  <a:srgbClr val="00B050"/>
                </a:solidFill>
              </a:rPr>
              <a:t> to </a:t>
            </a:r>
            <a:r>
              <a:rPr lang="fr-FR" sz="1400" dirty="0" err="1">
                <a:solidFill>
                  <a:srgbClr val="00B050"/>
                </a:solidFill>
              </a:rPr>
              <a:t>ensure</a:t>
            </a:r>
            <a:r>
              <a:rPr lang="fr-FR" sz="1400" dirty="0">
                <a:solidFill>
                  <a:srgbClr val="00B050"/>
                </a:solidFill>
              </a:rPr>
              <a:t> </a:t>
            </a:r>
            <a:r>
              <a:rPr lang="fr-FR" sz="1400" dirty="0" err="1">
                <a:solidFill>
                  <a:srgbClr val="00B050"/>
                </a:solidFill>
              </a:rPr>
              <a:t>sufficient</a:t>
            </a:r>
            <a:r>
              <a:rPr lang="fr-FR" sz="1400" dirty="0">
                <a:solidFill>
                  <a:srgbClr val="00B050"/>
                </a:solidFill>
              </a:rPr>
              <a:t> bio </a:t>
            </a:r>
            <a:r>
              <a:rPr lang="fr-FR" sz="1400" dirty="0" err="1">
                <a:solidFill>
                  <a:srgbClr val="00B050"/>
                </a:solidFill>
              </a:rPr>
              <a:t>statistic</a:t>
            </a:r>
            <a:endParaRPr lang="en-US" sz="1400" dirty="0">
              <a:solidFill>
                <a:srgbClr val="00B050"/>
              </a:solidFill>
            </a:endParaRPr>
          </a:p>
        </p:txBody>
      </p:sp>
    </p:spTree>
    <p:extLst>
      <p:ext uri="{BB962C8B-B14F-4D97-AF65-F5344CB8AC3E}">
        <p14:creationId xmlns:p14="http://schemas.microsoft.com/office/powerpoint/2010/main" val="779973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80FB4D-73CF-C34F-8665-C6B58800C055}"/>
              </a:ext>
            </a:extLst>
          </p:cNvPr>
          <p:cNvSpPr>
            <a:spLocks noGrp="1"/>
          </p:cNvSpPr>
          <p:nvPr>
            <p:ph type="title"/>
          </p:nvPr>
        </p:nvSpPr>
        <p:spPr/>
        <p:txBody>
          <a:bodyPr>
            <a:noAutofit/>
          </a:bodyPr>
          <a:lstStyle/>
          <a:p>
            <a:r>
              <a:rPr lang="en-US" sz="2800" b="1" i="1" dirty="0"/>
              <a:t>In vitro </a:t>
            </a:r>
            <a:r>
              <a:rPr lang="en-US" sz="2800" dirty="0"/>
              <a:t>label-free bioelectrical sensing</a:t>
            </a:r>
          </a:p>
        </p:txBody>
      </p:sp>
      <p:pic>
        <p:nvPicPr>
          <p:cNvPr id="4" name="Picture 3">
            <a:extLst>
              <a:ext uri="{FF2B5EF4-FFF2-40B4-BE49-F238E27FC236}">
                <a16:creationId xmlns:a16="http://schemas.microsoft.com/office/drawing/2014/main" id="{86688687-263C-9246-8512-42327C91BDBC}"/>
              </a:ext>
            </a:extLst>
          </p:cNvPr>
          <p:cNvPicPr/>
          <p:nvPr/>
        </p:nvPicPr>
        <p:blipFill>
          <a:blip r:embed="rId3"/>
          <a:stretch/>
        </p:blipFill>
        <p:spPr>
          <a:xfrm>
            <a:off x="2401504" y="2110016"/>
            <a:ext cx="1977307" cy="1156256"/>
          </a:xfrm>
          <a:prstGeom prst="rect">
            <a:avLst/>
          </a:prstGeom>
          <a:ln>
            <a:noFill/>
          </a:ln>
        </p:spPr>
      </p:pic>
      <p:sp>
        <p:nvSpPr>
          <p:cNvPr id="5" name="CustomShape 1">
            <a:extLst>
              <a:ext uri="{FF2B5EF4-FFF2-40B4-BE49-F238E27FC236}">
                <a16:creationId xmlns:a16="http://schemas.microsoft.com/office/drawing/2014/main" id="{F24A5030-EFD4-7645-AACB-C2B86001ED8C}"/>
              </a:ext>
            </a:extLst>
          </p:cNvPr>
          <p:cNvSpPr/>
          <p:nvPr/>
        </p:nvSpPr>
        <p:spPr>
          <a:xfrm>
            <a:off x="317500" y="1182115"/>
            <a:ext cx="3791750" cy="530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b="0" strike="noStrike" spc="-1" dirty="0">
                <a:solidFill>
                  <a:srgbClr val="1F497D"/>
                </a:solidFill>
                <a:uFillTx/>
              </a:rPr>
              <a:t>Rat neuronal </a:t>
            </a:r>
            <a:r>
              <a:rPr lang="fr-FR" b="0" strike="noStrike" spc="-1" dirty="0" err="1">
                <a:solidFill>
                  <a:srgbClr val="1F497D"/>
                </a:solidFill>
                <a:uFillTx/>
              </a:rPr>
              <a:t>activity</a:t>
            </a:r>
            <a:r>
              <a:rPr lang="fr-FR" b="0" strike="noStrike" spc="-1" dirty="0">
                <a:solidFill>
                  <a:srgbClr val="1F497D"/>
                </a:solidFill>
                <a:uFillTx/>
              </a:rPr>
              <a:t> </a:t>
            </a:r>
            <a:r>
              <a:rPr lang="fr-FR" b="0" strike="noStrike" spc="-1" dirty="0" err="1">
                <a:solidFill>
                  <a:srgbClr val="1F497D"/>
                </a:solidFill>
                <a:uFillTx/>
              </a:rPr>
              <a:t>recorded</a:t>
            </a:r>
            <a:r>
              <a:rPr lang="fr-FR" b="0" strike="noStrike" spc="-1" dirty="0">
                <a:solidFill>
                  <a:srgbClr val="1F497D"/>
                </a:solidFill>
                <a:uFillTx/>
              </a:rPr>
              <a:t> by nano-</a:t>
            </a:r>
            <a:r>
              <a:rPr lang="fr-FR" b="0" strike="noStrike" spc="-1" dirty="0" err="1">
                <a:solidFill>
                  <a:srgbClr val="1F497D"/>
                </a:solidFill>
                <a:uFillTx/>
              </a:rPr>
              <a:t>electrodes</a:t>
            </a:r>
            <a:r>
              <a:rPr lang="fr-FR" b="0" strike="noStrike" spc="-1" dirty="0">
                <a:solidFill>
                  <a:srgbClr val="1F497D"/>
                </a:solidFill>
                <a:uFillTx/>
              </a:rPr>
              <a:t> in </a:t>
            </a:r>
            <a:r>
              <a:rPr lang="fr-FR" b="0" strike="noStrike" spc="-1" dirty="0" err="1">
                <a:solidFill>
                  <a:srgbClr val="1F497D"/>
                </a:solidFill>
                <a:uFillTx/>
              </a:rPr>
              <a:t>liquid</a:t>
            </a:r>
            <a:r>
              <a:rPr lang="fr-FR" b="0" strike="noStrike" spc="-1" dirty="0">
                <a:solidFill>
                  <a:srgbClr val="1F497D"/>
                </a:solidFill>
                <a:uFillTx/>
              </a:rPr>
              <a:t> </a:t>
            </a:r>
            <a:r>
              <a:rPr lang="fr-FR" b="0" strike="noStrike" spc="-1" dirty="0" err="1">
                <a:solidFill>
                  <a:srgbClr val="1F497D"/>
                </a:solidFill>
                <a:uFillTx/>
              </a:rPr>
              <a:t>environment</a:t>
            </a:r>
            <a:r>
              <a:rPr lang="fr-FR" b="0" strike="noStrike" spc="-1" dirty="0">
                <a:solidFill>
                  <a:srgbClr val="1F497D"/>
                </a:solidFill>
                <a:uFillTx/>
              </a:rPr>
              <a:t> </a:t>
            </a:r>
            <a:endParaRPr lang="fr-FR" b="0" strike="noStrike" spc="-1" dirty="0"/>
          </a:p>
        </p:txBody>
      </p:sp>
      <p:pic>
        <p:nvPicPr>
          <p:cNvPr id="6" name="Picture 4">
            <a:extLst>
              <a:ext uri="{FF2B5EF4-FFF2-40B4-BE49-F238E27FC236}">
                <a16:creationId xmlns:a16="http://schemas.microsoft.com/office/drawing/2014/main" id="{AD901027-86A1-5047-87B5-B50C6285D5CF}"/>
              </a:ext>
            </a:extLst>
          </p:cNvPr>
          <p:cNvPicPr/>
          <p:nvPr/>
        </p:nvPicPr>
        <p:blipFill>
          <a:blip r:embed="rId4"/>
          <a:stretch/>
        </p:blipFill>
        <p:spPr>
          <a:xfrm>
            <a:off x="436427" y="3694912"/>
            <a:ext cx="3283948" cy="2032814"/>
          </a:xfrm>
          <a:prstGeom prst="rect">
            <a:avLst/>
          </a:prstGeom>
          <a:ln>
            <a:noFill/>
          </a:ln>
        </p:spPr>
      </p:pic>
      <p:sp>
        <p:nvSpPr>
          <p:cNvPr id="7" name="CustomShape 4">
            <a:extLst>
              <a:ext uri="{FF2B5EF4-FFF2-40B4-BE49-F238E27FC236}">
                <a16:creationId xmlns:a16="http://schemas.microsoft.com/office/drawing/2014/main" id="{B8BF8F1F-BE55-0949-8617-D8B86889D7C5}"/>
              </a:ext>
            </a:extLst>
          </p:cNvPr>
          <p:cNvSpPr/>
          <p:nvPr/>
        </p:nvSpPr>
        <p:spPr>
          <a:xfrm>
            <a:off x="713828" y="5932050"/>
            <a:ext cx="3092040" cy="303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1200" b="0" i="1" strike="noStrike" spc="-1" dirty="0">
                <a:solidFill>
                  <a:srgbClr val="1F497D"/>
                </a:solidFill>
                <a:latin typeface="Calibri"/>
                <a:ea typeface="SimSun"/>
              </a:rPr>
              <a:t>Casanova et al. Journal of </a:t>
            </a:r>
            <a:r>
              <a:rPr lang="fr-FR" sz="1200" b="0" i="1" strike="noStrike" spc="-1" dirty="0" err="1">
                <a:solidFill>
                  <a:srgbClr val="1F497D"/>
                </a:solidFill>
                <a:latin typeface="Calibri"/>
                <a:ea typeface="SimSun"/>
              </a:rPr>
              <a:t>Physics</a:t>
            </a:r>
            <a:r>
              <a:rPr lang="fr-FR" sz="1200" b="0" i="1" strike="noStrike" spc="-1" dirty="0">
                <a:solidFill>
                  <a:srgbClr val="1F497D"/>
                </a:solidFill>
                <a:latin typeface="Calibri"/>
                <a:ea typeface="SimSun"/>
              </a:rPr>
              <a:t> (2018)</a:t>
            </a:r>
            <a:endParaRPr lang="fr-FR" sz="1200" b="0" strike="noStrike" spc="-1" dirty="0">
              <a:latin typeface="Arial"/>
            </a:endParaRPr>
          </a:p>
        </p:txBody>
      </p:sp>
      <p:pic>
        <p:nvPicPr>
          <p:cNvPr id="8" name="Picture 2">
            <a:extLst>
              <a:ext uri="{FF2B5EF4-FFF2-40B4-BE49-F238E27FC236}">
                <a16:creationId xmlns:a16="http://schemas.microsoft.com/office/drawing/2014/main" id="{D5A73600-7786-C24B-9C32-7766ABC79F78}"/>
              </a:ext>
            </a:extLst>
          </p:cNvPr>
          <p:cNvPicPr/>
          <p:nvPr/>
        </p:nvPicPr>
        <p:blipFill>
          <a:blip r:embed="rId5"/>
          <a:stretch/>
        </p:blipFill>
        <p:spPr>
          <a:xfrm>
            <a:off x="436427" y="2095719"/>
            <a:ext cx="1823421" cy="1116672"/>
          </a:xfrm>
          <a:prstGeom prst="rect">
            <a:avLst/>
          </a:prstGeom>
          <a:ln>
            <a:noFill/>
          </a:ln>
        </p:spPr>
      </p:pic>
      <p:sp>
        <p:nvSpPr>
          <p:cNvPr id="17" name="CustomShape 4">
            <a:extLst>
              <a:ext uri="{FF2B5EF4-FFF2-40B4-BE49-F238E27FC236}">
                <a16:creationId xmlns:a16="http://schemas.microsoft.com/office/drawing/2014/main" id="{23D20CFD-A17C-6147-9BF6-12931D5C964E}"/>
              </a:ext>
            </a:extLst>
          </p:cNvPr>
          <p:cNvSpPr/>
          <p:nvPr/>
        </p:nvSpPr>
        <p:spPr>
          <a:xfrm>
            <a:off x="312781" y="3368037"/>
            <a:ext cx="3092040" cy="303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r>
              <a:rPr lang="fr-FR" sz="1200" b="0" i="1" strike="noStrike" spc="-1" dirty="0">
                <a:solidFill>
                  <a:srgbClr val="1F497D"/>
                </a:solidFill>
                <a:latin typeface="Calibri"/>
                <a:ea typeface="SimSun"/>
              </a:rPr>
              <a:t>Casanova et </a:t>
            </a:r>
            <a:r>
              <a:rPr lang="fr-FR" sz="1200" i="1" spc="-1" dirty="0">
                <a:solidFill>
                  <a:srgbClr val="1F497D"/>
                </a:solidFill>
                <a:ea typeface="SimSun"/>
              </a:rPr>
              <a:t>al. IEEE IEDM’17 + patent</a:t>
            </a:r>
            <a:endParaRPr lang="fr-FR" sz="1200" b="0" strike="noStrike" spc="-1" dirty="0">
              <a:latin typeface="Arial"/>
            </a:endParaRPr>
          </a:p>
        </p:txBody>
      </p:sp>
      <p:sp>
        <p:nvSpPr>
          <p:cNvPr id="18" name="CustomShape 4">
            <a:extLst>
              <a:ext uri="{FF2B5EF4-FFF2-40B4-BE49-F238E27FC236}">
                <a16:creationId xmlns:a16="http://schemas.microsoft.com/office/drawing/2014/main" id="{AAFDD9B2-B6C8-534B-9DBA-385ADF239AD3}"/>
              </a:ext>
            </a:extLst>
          </p:cNvPr>
          <p:cNvSpPr/>
          <p:nvPr/>
        </p:nvSpPr>
        <p:spPr>
          <a:xfrm>
            <a:off x="330328" y="1812539"/>
            <a:ext cx="1172312" cy="303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r>
              <a:rPr lang="fr-FR" sz="1400" b="0" i="1" strike="noStrike" spc="-1" dirty="0">
                <a:solidFill>
                  <a:srgbClr val="1F497D"/>
                </a:solidFill>
                <a:latin typeface="Calibri"/>
                <a:ea typeface="SimSun"/>
              </a:rPr>
              <a:t>Nano-probes</a:t>
            </a:r>
            <a:endParaRPr lang="fr-FR" sz="1400" b="0" strike="noStrike" spc="-1" dirty="0">
              <a:latin typeface="Arial"/>
            </a:endParaRPr>
          </a:p>
        </p:txBody>
      </p:sp>
      <p:sp>
        <p:nvSpPr>
          <p:cNvPr id="20" name="TextShape 11">
            <a:extLst>
              <a:ext uri="{FF2B5EF4-FFF2-40B4-BE49-F238E27FC236}">
                <a16:creationId xmlns:a16="http://schemas.microsoft.com/office/drawing/2014/main" id="{006AD508-D814-D848-B28F-5951FE75EEBC}"/>
              </a:ext>
            </a:extLst>
          </p:cNvPr>
          <p:cNvSpPr txBox="1"/>
          <p:nvPr/>
        </p:nvSpPr>
        <p:spPr>
          <a:xfrm>
            <a:off x="4631890" y="1161419"/>
            <a:ext cx="5338428" cy="783991"/>
          </a:xfrm>
          <a:prstGeom prst="rect">
            <a:avLst/>
          </a:prstGeom>
          <a:noFill/>
          <a:ln>
            <a:noFill/>
          </a:ln>
        </p:spPr>
        <p:txBody>
          <a:bodyPr lIns="90000" tIns="45000" rIns="90000" bIns="45000"/>
          <a:lstStyle/>
          <a:p>
            <a:pPr algn="ctr"/>
            <a:r>
              <a:rPr lang="fr-FR" b="0" strike="noStrike" spc="-1" dirty="0">
                <a:solidFill>
                  <a:srgbClr val="7030A0"/>
                </a:solidFill>
                <a:uFillTx/>
              </a:rPr>
              <a:t>Non invasive </a:t>
            </a:r>
            <a:r>
              <a:rPr lang="fr-FR" b="0" strike="noStrike" spc="-1" dirty="0" err="1">
                <a:solidFill>
                  <a:srgbClr val="7030A0"/>
                </a:solidFill>
                <a:uFillTx/>
              </a:rPr>
              <a:t>microwave</a:t>
            </a:r>
            <a:r>
              <a:rPr lang="fr-FR" spc="-1" dirty="0" err="1">
                <a:solidFill>
                  <a:srgbClr val="7030A0"/>
                </a:solidFill>
              </a:rPr>
              <a:t>-</a:t>
            </a:r>
            <a:r>
              <a:rPr lang="fr-FR" b="0" strike="noStrike" spc="-1" dirty="0" err="1">
                <a:solidFill>
                  <a:srgbClr val="7030A0"/>
                </a:solidFill>
                <a:uFillTx/>
              </a:rPr>
              <a:t>based</a:t>
            </a:r>
            <a:r>
              <a:rPr lang="fr-FR" b="0" strike="noStrike" spc="-1" dirty="0">
                <a:solidFill>
                  <a:srgbClr val="7030A0"/>
                </a:solidFill>
                <a:uFillTx/>
              </a:rPr>
              <a:t> </a:t>
            </a:r>
            <a:r>
              <a:rPr lang="fr-FR" spc="-1" dirty="0" err="1">
                <a:solidFill>
                  <a:srgbClr val="7030A0"/>
                </a:solidFill>
              </a:rPr>
              <a:t>cell</a:t>
            </a:r>
            <a:r>
              <a:rPr lang="fr-FR" spc="-1" dirty="0">
                <a:solidFill>
                  <a:srgbClr val="7030A0"/>
                </a:solidFill>
              </a:rPr>
              <a:t> </a:t>
            </a:r>
            <a:r>
              <a:rPr lang="fr-FR" spc="-1" dirty="0" err="1">
                <a:solidFill>
                  <a:srgbClr val="7030A0"/>
                </a:solidFill>
              </a:rPr>
              <a:t>sensing</a:t>
            </a:r>
            <a:r>
              <a:rPr lang="fr-FR" spc="-1" dirty="0">
                <a:solidFill>
                  <a:srgbClr val="7030A0"/>
                </a:solidFill>
              </a:rPr>
              <a:t>/monitoring</a:t>
            </a:r>
            <a:endParaRPr lang="fr-FR" b="0" strike="noStrike" spc="-1" dirty="0">
              <a:solidFill>
                <a:srgbClr val="7030A0"/>
              </a:solidFill>
              <a:uFillTx/>
            </a:endParaRPr>
          </a:p>
        </p:txBody>
      </p:sp>
      <p:grpSp>
        <p:nvGrpSpPr>
          <p:cNvPr id="22" name="Groupe 21">
            <a:extLst>
              <a:ext uri="{FF2B5EF4-FFF2-40B4-BE49-F238E27FC236}">
                <a16:creationId xmlns:a16="http://schemas.microsoft.com/office/drawing/2014/main" id="{C0AB5C85-18B9-5143-BE37-D243B453608D}"/>
              </a:ext>
            </a:extLst>
          </p:cNvPr>
          <p:cNvGrpSpPr/>
          <p:nvPr/>
        </p:nvGrpSpPr>
        <p:grpSpPr>
          <a:xfrm>
            <a:off x="7781854" y="1876102"/>
            <a:ext cx="2124146" cy="1430258"/>
            <a:chOff x="3600000" y="2072520"/>
            <a:chExt cx="2635560" cy="1762560"/>
          </a:xfrm>
        </p:grpSpPr>
        <p:pic>
          <p:nvPicPr>
            <p:cNvPr id="23" name="Image 23">
              <a:extLst>
                <a:ext uri="{FF2B5EF4-FFF2-40B4-BE49-F238E27FC236}">
                  <a16:creationId xmlns:a16="http://schemas.microsoft.com/office/drawing/2014/main" id="{20E0ADBB-F227-8F45-8D0C-E045F55BD50A}"/>
                </a:ext>
              </a:extLst>
            </p:cNvPr>
            <p:cNvPicPr/>
            <p:nvPr/>
          </p:nvPicPr>
          <p:blipFill>
            <a:blip r:embed="rId6"/>
            <a:stretch/>
          </p:blipFill>
          <p:spPr>
            <a:xfrm>
              <a:off x="3600000" y="2072520"/>
              <a:ext cx="2635560" cy="1762560"/>
            </a:xfrm>
            <a:prstGeom prst="rect">
              <a:avLst/>
            </a:prstGeom>
            <a:ln>
              <a:noFill/>
            </a:ln>
          </p:spPr>
        </p:pic>
        <p:sp>
          <p:nvSpPr>
            <p:cNvPr id="24" name="CustomShape 9">
              <a:extLst>
                <a:ext uri="{FF2B5EF4-FFF2-40B4-BE49-F238E27FC236}">
                  <a16:creationId xmlns:a16="http://schemas.microsoft.com/office/drawing/2014/main" id="{D11CC4B7-9ADA-5548-A8D1-3504F738CC88}"/>
                </a:ext>
              </a:extLst>
            </p:cNvPr>
            <p:cNvSpPr/>
            <p:nvPr/>
          </p:nvSpPr>
          <p:spPr>
            <a:xfrm>
              <a:off x="4044280" y="2484128"/>
              <a:ext cx="1025999" cy="91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3200" strike="noStrike" spc="-1" dirty="0">
                  <a:solidFill>
                    <a:srgbClr val="FF0000"/>
                  </a:solidFill>
                  <a:latin typeface="Arial"/>
                </a:rPr>
                <a:t>)))</a:t>
              </a:r>
              <a:endParaRPr lang="fr-FR" sz="3200" strike="noStrike" spc="-1" dirty="0">
                <a:latin typeface="Arial"/>
              </a:endParaRPr>
            </a:p>
          </p:txBody>
        </p:sp>
        <p:sp>
          <p:nvSpPr>
            <p:cNvPr id="25" name="CustomShape 10">
              <a:extLst>
                <a:ext uri="{FF2B5EF4-FFF2-40B4-BE49-F238E27FC236}">
                  <a16:creationId xmlns:a16="http://schemas.microsoft.com/office/drawing/2014/main" id="{A148E324-3FF2-0949-8B4B-7C89CD3DFB7A}"/>
                </a:ext>
              </a:extLst>
            </p:cNvPr>
            <p:cNvSpPr/>
            <p:nvPr/>
          </p:nvSpPr>
          <p:spPr>
            <a:xfrm>
              <a:off x="5070279" y="2573747"/>
              <a:ext cx="79812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000" strike="noStrike" spc="-1" dirty="0">
                  <a:solidFill>
                    <a:srgbClr val="FF0000"/>
                  </a:solidFill>
                  <a:latin typeface="Arial"/>
                </a:rPr>
                <a:t>)))</a:t>
              </a:r>
              <a:endParaRPr lang="fr-FR" sz="2000" strike="noStrike" spc="-1" dirty="0">
                <a:latin typeface="Arial"/>
              </a:endParaRPr>
            </a:p>
          </p:txBody>
        </p:sp>
      </p:grpSp>
      <p:pic>
        <p:nvPicPr>
          <p:cNvPr id="27" name="Image 26">
            <a:extLst>
              <a:ext uri="{FF2B5EF4-FFF2-40B4-BE49-F238E27FC236}">
                <a16:creationId xmlns:a16="http://schemas.microsoft.com/office/drawing/2014/main" id="{2F24645D-5F7A-B84D-8BA0-46737AD44D0E}"/>
              </a:ext>
            </a:extLst>
          </p:cNvPr>
          <p:cNvPicPr/>
          <p:nvPr/>
        </p:nvPicPr>
        <p:blipFill>
          <a:blip r:embed="rId7"/>
          <a:stretch>
            <a:fillRect/>
          </a:stretch>
        </p:blipFill>
        <p:spPr>
          <a:xfrm>
            <a:off x="5986564" y="3539468"/>
            <a:ext cx="2917233" cy="1797965"/>
          </a:xfrm>
          <a:prstGeom prst="rect">
            <a:avLst/>
          </a:prstGeom>
        </p:spPr>
      </p:pic>
      <p:sp>
        <p:nvSpPr>
          <p:cNvPr id="28" name="CustomShape 8">
            <a:extLst>
              <a:ext uri="{FF2B5EF4-FFF2-40B4-BE49-F238E27FC236}">
                <a16:creationId xmlns:a16="http://schemas.microsoft.com/office/drawing/2014/main" id="{B6B39D0A-0C1B-B341-9A26-7BA702F7A65C}"/>
              </a:ext>
            </a:extLst>
          </p:cNvPr>
          <p:cNvSpPr/>
          <p:nvPr/>
        </p:nvSpPr>
        <p:spPr>
          <a:xfrm>
            <a:off x="5179961" y="5856821"/>
            <a:ext cx="4163862" cy="304878"/>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r>
              <a:rPr lang="fr-FR" sz="1200" i="1" strike="noStrike" spc="-1" dirty="0">
                <a:solidFill>
                  <a:srgbClr val="7030A0"/>
                </a:solidFill>
              </a:rPr>
              <a:t>A. </a:t>
            </a:r>
            <a:r>
              <a:rPr lang="fr-FR" sz="1200" i="1" strike="noStrike" spc="-1" dirty="0" err="1">
                <a:solidFill>
                  <a:srgbClr val="7030A0"/>
                </a:solidFill>
              </a:rPr>
              <a:t>Tamra</a:t>
            </a:r>
            <a:r>
              <a:rPr lang="fr-FR" sz="1200" i="1" strike="noStrike" spc="-1" dirty="0">
                <a:solidFill>
                  <a:srgbClr val="7030A0"/>
                </a:solidFill>
              </a:rPr>
              <a:t> et al, IEEE TMTT 2017 ; </a:t>
            </a:r>
            <a:r>
              <a:rPr lang="en-US" sz="1200" i="1" dirty="0">
                <a:solidFill>
                  <a:srgbClr val="7030A0"/>
                </a:solidFill>
              </a:rPr>
              <a:t>K. </a:t>
            </a:r>
            <a:r>
              <a:rPr lang="en-US" sz="1200" i="1" dirty="0" err="1">
                <a:solidFill>
                  <a:srgbClr val="7030A0"/>
                </a:solidFill>
              </a:rPr>
              <a:t>Grenier</a:t>
            </a:r>
            <a:r>
              <a:rPr lang="en-US" sz="1200" i="1" dirty="0">
                <a:solidFill>
                  <a:srgbClr val="7030A0"/>
                </a:solidFill>
              </a:rPr>
              <a:t> et al, IEEE IMS 2018</a:t>
            </a:r>
          </a:p>
        </p:txBody>
      </p:sp>
      <p:grpSp>
        <p:nvGrpSpPr>
          <p:cNvPr id="9" name="Groupe 8">
            <a:extLst>
              <a:ext uri="{FF2B5EF4-FFF2-40B4-BE49-F238E27FC236}">
                <a16:creationId xmlns:a16="http://schemas.microsoft.com/office/drawing/2014/main" id="{4DD7D5CC-E895-044D-BA8E-B5E51506ACAB}"/>
              </a:ext>
            </a:extLst>
          </p:cNvPr>
          <p:cNvGrpSpPr/>
          <p:nvPr/>
        </p:nvGrpSpPr>
        <p:grpSpPr>
          <a:xfrm>
            <a:off x="5137104" y="1908612"/>
            <a:ext cx="2491107" cy="2085248"/>
            <a:chOff x="8034370" y="1117202"/>
            <a:chExt cx="3584160" cy="2797422"/>
          </a:xfrm>
        </p:grpSpPr>
        <p:pic>
          <p:nvPicPr>
            <p:cNvPr id="34" name="Picture 2" descr="http://t1.gstatic.com/images?q=tbn:ANd9GcRJuIz7oJb5RbFGf7JF8N-592y63km8hMDypw8UjBSYt6AArpROuw">
              <a:extLst>
                <a:ext uri="{FF2B5EF4-FFF2-40B4-BE49-F238E27FC236}">
                  <a16:creationId xmlns:a16="http://schemas.microsoft.com/office/drawing/2014/main" id="{21D1E9E1-C414-2541-A355-FC83B56185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73756" y="3054161"/>
              <a:ext cx="860463" cy="860463"/>
            </a:xfrm>
            <a:prstGeom prst="rect">
              <a:avLst/>
            </a:prstGeom>
            <a:noFill/>
            <a:extLst>
              <a:ext uri="{909E8E84-426E-40dd-AFC4-6F175D3DCCD1}">
                <a14:hiddenFill xmlns:a14="http://schemas.microsoft.com/office/drawing/2010/main" xmlns="">
                  <a:solidFill>
                    <a:srgbClr val="FFFFFF"/>
                  </a:solidFill>
                </a14:hiddenFill>
              </a:ext>
            </a:extLst>
          </p:spPr>
        </p:pic>
        <p:sp>
          <p:nvSpPr>
            <p:cNvPr id="35" name="ZoneTexte 34">
              <a:extLst>
                <a:ext uri="{FF2B5EF4-FFF2-40B4-BE49-F238E27FC236}">
                  <a16:creationId xmlns:a16="http://schemas.microsoft.com/office/drawing/2014/main" id="{2AD6AEA9-4E64-7941-835D-0EE9E08719B9}"/>
                </a:ext>
              </a:extLst>
            </p:cNvPr>
            <p:cNvSpPr txBox="1"/>
            <p:nvPr/>
          </p:nvSpPr>
          <p:spPr>
            <a:xfrm>
              <a:off x="9011950" y="3413276"/>
              <a:ext cx="651401" cy="330313"/>
            </a:xfrm>
            <a:prstGeom prst="rect">
              <a:avLst/>
            </a:prstGeom>
            <a:noFill/>
          </p:spPr>
          <p:txBody>
            <a:bodyPr wrap="square" rtlCol="0">
              <a:spAutoFit/>
            </a:bodyPr>
            <a:lstStyle/>
            <a:p>
              <a:pPr fontAlgn="base">
                <a:spcBef>
                  <a:spcPct val="0"/>
                </a:spcBef>
                <a:spcAft>
                  <a:spcPct val="0"/>
                </a:spcAft>
              </a:pPr>
              <a:r>
                <a:rPr lang="fr-FR" sz="1000" b="1" dirty="0">
                  <a:solidFill>
                    <a:prstClr val="white"/>
                  </a:solidFill>
                  <a:latin typeface="Arial" charset="0"/>
                </a:rPr>
                <a:t>1µl</a:t>
              </a:r>
            </a:p>
          </p:txBody>
        </p:sp>
        <p:grpSp>
          <p:nvGrpSpPr>
            <p:cNvPr id="36" name="Groupe 35">
              <a:extLst>
                <a:ext uri="{FF2B5EF4-FFF2-40B4-BE49-F238E27FC236}">
                  <a16:creationId xmlns:a16="http://schemas.microsoft.com/office/drawing/2014/main" id="{BA617863-BC94-E34E-AAD3-3F88A8F1FD1D}"/>
                </a:ext>
              </a:extLst>
            </p:cNvPr>
            <p:cNvGrpSpPr/>
            <p:nvPr/>
          </p:nvGrpSpPr>
          <p:grpSpPr>
            <a:xfrm>
              <a:off x="8034370" y="1117202"/>
              <a:ext cx="3584160" cy="1961685"/>
              <a:chOff x="7375170" y="1108084"/>
              <a:chExt cx="3584160" cy="1961685"/>
            </a:xfrm>
          </p:grpSpPr>
          <p:grpSp>
            <p:nvGrpSpPr>
              <p:cNvPr id="37" name="Groupe 11">
                <a:extLst>
                  <a:ext uri="{FF2B5EF4-FFF2-40B4-BE49-F238E27FC236}">
                    <a16:creationId xmlns:a16="http://schemas.microsoft.com/office/drawing/2014/main" id="{789F632D-26FF-244B-AA50-191137AB9446}"/>
                  </a:ext>
                </a:extLst>
              </p:cNvPr>
              <p:cNvGrpSpPr/>
              <p:nvPr/>
            </p:nvGrpSpPr>
            <p:grpSpPr>
              <a:xfrm>
                <a:off x="7386395" y="1108084"/>
                <a:ext cx="3268691" cy="1961685"/>
                <a:chOff x="4127557" y="1683339"/>
                <a:chExt cx="2592288" cy="1555746"/>
              </a:xfrm>
            </p:grpSpPr>
            <p:pic>
              <p:nvPicPr>
                <p:cNvPr id="42" name="Image 41">
                  <a:extLst>
                    <a:ext uri="{FF2B5EF4-FFF2-40B4-BE49-F238E27FC236}">
                      <a16:creationId xmlns:a16="http://schemas.microsoft.com/office/drawing/2014/main" id="{AD84F578-1D49-1947-A8DD-6BBC0DE221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27557" y="1708295"/>
                  <a:ext cx="2592288" cy="1530790"/>
                </a:xfrm>
                <a:prstGeom prst="rect">
                  <a:avLst/>
                </a:prstGeom>
                <a:ln>
                  <a:noFill/>
                </a:ln>
                <a:effectLst>
                  <a:outerShdw blurRad="292100" dist="139700" dir="2700000" algn="tl" rotWithShape="0">
                    <a:srgbClr val="333333">
                      <a:alpha val="65000"/>
                    </a:srgbClr>
                  </a:outerShdw>
                </a:effectLst>
              </p:spPr>
            </p:pic>
            <p:grpSp>
              <p:nvGrpSpPr>
                <p:cNvPr id="43" name="Groupe 13">
                  <a:extLst>
                    <a:ext uri="{FF2B5EF4-FFF2-40B4-BE49-F238E27FC236}">
                      <a16:creationId xmlns:a16="http://schemas.microsoft.com/office/drawing/2014/main" id="{B9E148D2-B95A-1F4C-8D4E-FCB1EF94B2DF}"/>
                    </a:ext>
                  </a:extLst>
                </p:cNvPr>
                <p:cNvGrpSpPr/>
                <p:nvPr/>
              </p:nvGrpSpPr>
              <p:grpSpPr>
                <a:xfrm rot="21308320">
                  <a:off x="5232493" y="1805883"/>
                  <a:ext cx="583195" cy="212255"/>
                  <a:chOff x="1243962" y="4907760"/>
                  <a:chExt cx="609736" cy="212255"/>
                </a:xfrm>
              </p:grpSpPr>
              <p:cxnSp>
                <p:nvCxnSpPr>
                  <p:cNvPr id="45" name="Connecteur droit 44">
                    <a:extLst>
                      <a:ext uri="{FF2B5EF4-FFF2-40B4-BE49-F238E27FC236}">
                        <a16:creationId xmlns:a16="http://schemas.microsoft.com/office/drawing/2014/main" id="{4F0DB26A-952B-8B42-92AC-5E3F8E54DE87}"/>
                      </a:ext>
                    </a:extLst>
                  </p:cNvPr>
                  <p:cNvCxnSpPr/>
                  <p:nvPr/>
                </p:nvCxnSpPr>
                <p:spPr>
                  <a:xfrm flipH="1" flipV="1">
                    <a:off x="1259632" y="4977884"/>
                    <a:ext cx="576064" cy="7200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46E9AE46-F559-D540-9266-0EB85E3C24C4}"/>
                      </a:ext>
                    </a:extLst>
                  </p:cNvPr>
                  <p:cNvCxnSpPr/>
                  <p:nvPr/>
                </p:nvCxnSpPr>
                <p:spPr>
                  <a:xfrm flipH="1">
                    <a:off x="1243962" y="4907760"/>
                    <a:ext cx="36004" cy="14024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C1150D4E-9062-2B45-A7AC-A2531FAE595B}"/>
                      </a:ext>
                    </a:extLst>
                  </p:cNvPr>
                  <p:cNvCxnSpPr/>
                  <p:nvPr/>
                </p:nvCxnSpPr>
                <p:spPr>
                  <a:xfrm flipH="1">
                    <a:off x="1817694" y="4979768"/>
                    <a:ext cx="36004" cy="14024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4" name="ZoneTexte 43">
                  <a:extLst>
                    <a:ext uri="{FF2B5EF4-FFF2-40B4-BE49-F238E27FC236}">
                      <a16:creationId xmlns:a16="http://schemas.microsoft.com/office/drawing/2014/main" id="{30357AC9-A240-1C44-A1E4-46D0C7B8A6D7}"/>
                    </a:ext>
                  </a:extLst>
                </p:cNvPr>
                <p:cNvSpPr txBox="1"/>
                <p:nvPr/>
              </p:nvSpPr>
              <p:spPr>
                <a:xfrm>
                  <a:off x="5302662" y="1683339"/>
                  <a:ext cx="542623" cy="212843"/>
                </a:xfrm>
                <a:prstGeom prst="rect">
                  <a:avLst/>
                </a:prstGeom>
                <a:noFill/>
              </p:spPr>
              <p:txBody>
                <a:bodyPr wrap="square" rtlCol="0">
                  <a:spAutoFit/>
                </a:bodyPr>
                <a:lstStyle/>
                <a:p>
                  <a:pPr fontAlgn="base">
                    <a:spcBef>
                      <a:spcPct val="0"/>
                    </a:spcBef>
                    <a:spcAft>
                      <a:spcPct val="0"/>
                    </a:spcAft>
                  </a:pPr>
                  <a:r>
                    <a:rPr lang="fr-FR" sz="700" b="1" dirty="0">
                      <a:solidFill>
                        <a:prstClr val="white"/>
                      </a:solidFill>
                      <a:latin typeface="Arial" charset="0"/>
                    </a:rPr>
                    <a:t>1mm</a:t>
                  </a:r>
                </a:p>
              </p:txBody>
            </p:sp>
          </p:grpSp>
          <p:sp>
            <p:nvSpPr>
              <p:cNvPr id="38" name="ZoneTexte 37">
                <a:extLst>
                  <a:ext uri="{FF2B5EF4-FFF2-40B4-BE49-F238E27FC236}">
                    <a16:creationId xmlns:a16="http://schemas.microsoft.com/office/drawing/2014/main" id="{D2F382CB-AC2B-714D-9B01-C8CCC62297ED}"/>
                  </a:ext>
                </a:extLst>
              </p:cNvPr>
              <p:cNvSpPr txBox="1"/>
              <p:nvPr/>
            </p:nvSpPr>
            <p:spPr>
              <a:xfrm>
                <a:off x="7375170" y="1662953"/>
                <a:ext cx="798554" cy="495470"/>
              </a:xfrm>
              <a:prstGeom prst="rect">
                <a:avLst/>
              </a:prstGeom>
              <a:noFill/>
            </p:spPr>
            <p:txBody>
              <a:bodyPr wrap="square" rtlCol="0">
                <a:spAutoFit/>
              </a:bodyPr>
              <a:lstStyle/>
              <a:p>
                <a:pPr fontAlgn="base">
                  <a:spcBef>
                    <a:spcPct val="0"/>
                  </a:spcBef>
                  <a:spcAft>
                    <a:spcPct val="0"/>
                  </a:spcAft>
                </a:pPr>
                <a:r>
                  <a:rPr lang="fr-FR" dirty="0">
                    <a:solidFill>
                      <a:prstClr val="white"/>
                    </a:solidFill>
                    <a:latin typeface="Arial" charset="0"/>
                  </a:rPr>
                  <a:t>)))</a:t>
                </a:r>
              </a:p>
            </p:txBody>
          </p:sp>
          <p:sp>
            <p:nvSpPr>
              <p:cNvPr id="39" name="ZoneTexte 38">
                <a:extLst>
                  <a:ext uri="{FF2B5EF4-FFF2-40B4-BE49-F238E27FC236}">
                    <a16:creationId xmlns:a16="http://schemas.microsoft.com/office/drawing/2014/main" id="{AD73E2FE-EA1E-DC45-BF7C-97BD414528C9}"/>
                  </a:ext>
                </a:extLst>
              </p:cNvPr>
              <p:cNvSpPr txBox="1"/>
              <p:nvPr/>
            </p:nvSpPr>
            <p:spPr>
              <a:xfrm>
                <a:off x="7493898" y="1284914"/>
                <a:ext cx="828800" cy="350958"/>
              </a:xfrm>
              <a:prstGeom prst="rect">
                <a:avLst/>
              </a:prstGeom>
              <a:noFill/>
            </p:spPr>
            <p:txBody>
              <a:bodyPr wrap="square" rtlCol="0">
                <a:spAutoFit/>
              </a:bodyPr>
              <a:lstStyle/>
              <a:p>
                <a:pPr fontAlgn="base">
                  <a:spcBef>
                    <a:spcPct val="0"/>
                  </a:spcBef>
                  <a:spcAft>
                    <a:spcPct val="0"/>
                  </a:spcAft>
                </a:pPr>
                <a:r>
                  <a:rPr lang="fr-FR" sz="1100" b="1" dirty="0">
                    <a:solidFill>
                      <a:prstClr val="white"/>
                    </a:solidFill>
                    <a:latin typeface="Arial" charset="0"/>
                  </a:rPr>
                  <a:t>RF</a:t>
                </a:r>
                <a:r>
                  <a:rPr lang="fr-FR" sz="1100" b="1" baseline="-25000" dirty="0">
                    <a:solidFill>
                      <a:prstClr val="white"/>
                    </a:solidFill>
                    <a:latin typeface="Arial" charset="0"/>
                  </a:rPr>
                  <a:t>IN</a:t>
                </a:r>
              </a:p>
            </p:txBody>
          </p:sp>
          <p:sp>
            <p:nvSpPr>
              <p:cNvPr id="40" name="ZoneTexte 39">
                <a:extLst>
                  <a:ext uri="{FF2B5EF4-FFF2-40B4-BE49-F238E27FC236}">
                    <a16:creationId xmlns:a16="http://schemas.microsoft.com/office/drawing/2014/main" id="{5A8F3AA0-FAB3-C145-A8C4-C73945D1EEAE}"/>
                  </a:ext>
                </a:extLst>
              </p:cNvPr>
              <p:cNvSpPr txBox="1"/>
              <p:nvPr/>
            </p:nvSpPr>
            <p:spPr>
              <a:xfrm>
                <a:off x="10033000" y="1914828"/>
                <a:ext cx="798554" cy="371602"/>
              </a:xfrm>
              <a:prstGeom prst="rect">
                <a:avLst/>
              </a:prstGeom>
              <a:noFill/>
            </p:spPr>
            <p:txBody>
              <a:bodyPr wrap="square" rtlCol="0">
                <a:spAutoFit/>
              </a:bodyPr>
              <a:lstStyle/>
              <a:p>
                <a:pPr fontAlgn="base">
                  <a:spcBef>
                    <a:spcPct val="0"/>
                  </a:spcBef>
                  <a:spcAft>
                    <a:spcPct val="0"/>
                  </a:spcAft>
                </a:pPr>
                <a:r>
                  <a:rPr lang="fr-FR" sz="1200" dirty="0">
                    <a:solidFill>
                      <a:prstClr val="white"/>
                    </a:solidFill>
                    <a:latin typeface="Arial" charset="0"/>
                  </a:rPr>
                  <a:t>)))</a:t>
                </a:r>
              </a:p>
            </p:txBody>
          </p:sp>
          <p:sp>
            <p:nvSpPr>
              <p:cNvPr id="41" name="ZoneTexte 40">
                <a:extLst>
                  <a:ext uri="{FF2B5EF4-FFF2-40B4-BE49-F238E27FC236}">
                    <a16:creationId xmlns:a16="http://schemas.microsoft.com/office/drawing/2014/main" id="{8347A73E-756D-064D-8318-75453E3DF60E}"/>
                  </a:ext>
                </a:extLst>
              </p:cNvPr>
              <p:cNvSpPr txBox="1"/>
              <p:nvPr/>
            </p:nvSpPr>
            <p:spPr>
              <a:xfrm>
                <a:off x="9873106" y="1470171"/>
                <a:ext cx="1086224" cy="350958"/>
              </a:xfrm>
              <a:prstGeom prst="rect">
                <a:avLst/>
              </a:prstGeom>
              <a:noFill/>
            </p:spPr>
            <p:txBody>
              <a:bodyPr wrap="square" rtlCol="0">
                <a:spAutoFit/>
              </a:bodyPr>
              <a:lstStyle/>
              <a:p>
                <a:pPr fontAlgn="base">
                  <a:spcBef>
                    <a:spcPct val="0"/>
                  </a:spcBef>
                  <a:spcAft>
                    <a:spcPct val="0"/>
                  </a:spcAft>
                </a:pPr>
                <a:r>
                  <a:rPr lang="fr-FR" sz="1100" b="1" dirty="0">
                    <a:solidFill>
                      <a:prstClr val="white"/>
                    </a:solidFill>
                    <a:latin typeface="Arial" charset="0"/>
                  </a:rPr>
                  <a:t>RF</a:t>
                </a:r>
                <a:r>
                  <a:rPr lang="fr-FR" sz="1100" b="1" baseline="-25000" dirty="0">
                    <a:solidFill>
                      <a:prstClr val="white"/>
                    </a:solidFill>
                    <a:latin typeface="Arial" charset="0"/>
                  </a:rPr>
                  <a:t>OUT</a:t>
                </a:r>
              </a:p>
            </p:txBody>
          </p:sp>
        </p:grpSp>
        <p:sp>
          <p:nvSpPr>
            <p:cNvPr id="48" name="Flèche droite 19">
              <a:extLst>
                <a:ext uri="{FF2B5EF4-FFF2-40B4-BE49-F238E27FC236}">
                  <a16:creationId xmlns:a16="http://schemas.microsoft.com/office/drawing/2014/main" id="{A94BED43-B1CE-8A42-8A69-84D45CFC4B5D}"/>
                </a:ext>
              </a:extLst>
            </p:cNvPr>
            <p:cNvSpPr/>
            <p:nvPr/>
          </p:nvSpPr>
          <p:spPr>
            <a:xfrm rot="16766645">
              <a:off x="9326188" y="2767960"/>
              <a:ext cx="456736" cy="432048"/>
            </a:xfrm>
            <a:prstGeom prst="rightArrow">
              <a:avLst/>
            </a:prstGeom>
            <a:solidFill>
              <a:srgbClr val="0432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sz="1000">
                <a:solidFill>
                  <a:prstClr val="white"/>
                </a:solidFill>
              </a:endParaRPr>
            </a:p>
          </p:txBody>
        </p:sp>
      </p:grpSp>
      <p:sp>
        <p:nvSpPr>
          <p:cNvPr id="49" name="ZoneTexte 48">
            <a:extLst>
              <a:ext uri="{FF2B5EF4-FFF2-40B4-BE49-F238E27FC236}">
                <a16:creationId xmlns:a16="http://schemas.microsoft.com/office/drawing/2014/main" id="{682F39FB-5E3B-2148-A761-1C27539FBA37}"/>
              </a:ext>
            </a:extLst>
          </p:cNvPr>
          <p:cNvSpPr txBox="1"/>
          <p:nvPr/>
        </p:nvSpPr>
        <p:spPr>
          <a:xfrm>
            <a:off x="4809473" y="1526067"/>
            <a:ext cx="5160845" cy="307777"/>
          </a:xfrm>
          <a:prstGeom prst="rect">
            <a:avLst/>
          </a:prstGeom>
          <a:noFill/>
        </p:spPr>
        <p:txBody>
          <a:bodyPr wrap="square" rtlCol="0">
            <a:spAutoFit/>
          </a:bodyPr>
          <a:lstStyle/>
          <a:p>
            <a:r>
              <a:rPr lang="en-US" sz="1400" dirty="0">
                <a:solidFill>
                  <a:srgbClr val="7030A0"/>
                </a:solidFill>
              </a:rPr>
              <a:t>From cell suspensions down to single cell analysis in culture medium</a:t>
            </a:r>
          </a:p>
        </p:txBody>
      </p:sp>
      <p:sp>
        <p:nvSpPr>
          <p:cNvPr id="51" name="ZoneTexte 50">
            <a:extLst>
              <a:ext uri="{FF2B5EF4-FFF2-40B4-BE49-F238E27FC236}">
                <a16:creationId xmlns:a16="http://schemas.microsoft.com/office/drawing/2014/main" id="{DF9715F4-D233-CA49-B0D0-3159AE98E8DE}"/>
              </a:ext>
            </a:extLst>
          </p:cNvPr>
          <p:cNvSpPr txBox="1"/>
          <p:nvPr/>
        </p:nvSpPr>
        <p:spPr>
          <a:xfrm>
            <a:off x="4996777" y="5439409"/>
            <a:ext cx="4973541" cy="307777"/>
          </a:xfrm>
          <a:prstGeom prst="rect">
            <a:avLst/>
          </a:prstGeom>
          <a:noFill/>
        </p:spPr>
        <p:txBody>
          <a:bodyPr wrap="none" rtlCol="0">
            <a:spAutoFit/>
          </a:bodyPr>
          <a:lstStyle/>
          <a:p>
            <a:r>
              <a:rPr lang="en-US" sz="1400" dirty="0">
                <a:solidFill>
                  <a:srgbClr val="7030A0"/>
                </a:solidFill>
              </a:rPr>
              <a:t>Label free cell discrimination of B lymphoma cell sub-populations </a:t>
            </a:r>
          </a:p>
        </p:txBody>
      </p:sp>
      <p:sp>
        <p:nvSpPr>
          <p:cNvPr id="3" name="ZoneTexte 2">
            <a:extLst>
              <a:ext uri="{FF2B5EF4-FFF2-40B4-BE49-F238E27FC236}">
                <a16:creationId xmlns:a16="http://schemas.microsoft.com/office/drawing/2014/main" id="{0AF004E9-0D69-3845-9A09-82566AE753DA}"/>
              </a:ext>
            </a:extLst>
          </p:cNvPr>
          <p:cNvSpPr txBox="1"/>
          <p:nvPr/>
        </p:nvSpPr>
        <p:spPr>
          <a:xfrm>
            <a:off x="3488755" y="1859971"/>
            <a:ext cx="1072730" cy="276999"/>
          </a:xfrm>
          <a:prstGeom prst="rect">
            <a:avLst/>
          </a:prstGeom>
          <a:noFill/>
        </p:spPr>
        <p:txBody>
          <a:bodyPr wrap="none" rtlCol="0">
            <a:spAutoFit/>
          </a:bodyPr>
          <a:lstStyle/>
          <a:p>
            <a:r>
              <a:rPr lang="en-US" sz="1200" dirty="0"/>
              <a:t>NW inside cell</a:t>
            </a:r>
          </a:p>
        </p:txBody>
      </p:sp>
      <p:sp>
        <p:nvSpPr>
          <p:cNvPr id="52" name="CustomShape 4">
            <a:extLst>
              <a:ext uri="{FF2B5EF4-FFF2-40B4-BE49-F238E27FC236}">
                <a16:creationId xmlns:a16="http://schemas.microsoft.com/office/drawing/2014/main" id="{17DA81D2-2714-714D-89A4-0E6D420DD71E}"/>
              </a:ext>
            </a:extLst>
          </p:cNvPr>
          <p:cNvSpPr/>
          <p:nvPr/>
        </p:nvSpPr>
        <p:spPr>
          <a:xfrm>
            <a:off x="2633176" y="5526408"/>
            <a:ext cx="1391509" cy="303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r>
              <a:rPr lang="fr-FR" sz="1400" i="1" spc="-1" dirty="0">
                <a:solidFill>
                  <a:srgbClr val="1F497D"/>
                </a:solidFill>
                <a:ea typeface="SimSun"/>
              </a:rPr>
              <a:t>S/N ratio &gt; 2000</a:t>
            </a:r>
          </a:p>
        </p:txBody>
      </p:sp>
    </p:spTree>
    <p:extLst>
      <p:ext uri="{BB962C8B-B14F-4D97-AF65-F5344CB8AC3E}">
        <p14:creationId xmlns:p14="http://schemas.microsoft.com/office/powerpoint/2010/main" val="2440398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stomShape 13">
            <a:extLst>
              <a:ext uri="{FF2B5EF4-FFF2-40B4-BE49-F238E27FC236}">
                <a16:creationId xmlns:a16="http://schemas.microsoft.com/office/drawing/2014/main" id="{1FE5BA39-23E5-BD47-8CEE-5E21DC2CD41D}"/>
              </a:ext>
            </a:extLst>
          </p:cNvPr>
          <p:cNvSpPr/>
          <p:nvPr/>
        </p:nvSpPr>
        <p:spPr>
          <a:xfrm>
            <a:off x="4587746" y="1164529"/>
            <a:ext cx="5221160" cy="576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pc="-1" dirty="0">
                <a:solidFill>
                  <a:srgbClr val="CE181E"/>
                </a:solidFill>
              </a:rPr>
              <a:t>Optical feedback </a:t>
            </a:r>
            <a:r>
              <a:rPr lang="fr-FR" spc="-1" dirty="0" err="1">
                <a:solidFill>
                  <a:srgbClr val="CE181E"/>
                </a:solidFill>
              </a:rPr>
              <a:t>interferometry</a:t>
            </a:r>
            <a:r>
              <a:rPr lang="fr-FR" spc="-1" dirty="0">
                <a:solidFill>
                  <a:srgbClr val="CE181E"/>
                </a:solidFill>
              </a:rPr>
              <a:t> </a:t>
            </a:r>
            <a:r>
              <a:rPr lang="fr-FR" spc="-1" dirty="0" err="1">
                <a:solidFill>
                  <a:srgbClr val="CE181E"/>
                </a:solidFill>
              </a:rPr>
              <a:t>flowmetry</a:t>
            </a:r>
            <a:r>
              <a:rPr lang="fr-FR" spc="-1" dirty="0">
                <a:solidFill>
                  <a:srgbClr val="CE181E"/>
                </a:solidFill>
              </a:rPr>
              <a:t> </a:t>
            </a:r>
            <a:r>
              <a:rPr lang="fr-FR" spc="-1" dirty="0" err="1">
                <a:solidFill>
                  <a:srgbClr val="CE181E"/>
                </a:solidFill>
              </a:rPr>
              <a:t>sensor</a:t>
            </a:r>
            <a:r>
              <a:rPr lang="fr-FR" spc="-1" dirty="0">
                <a:solidFill>
                  <a:srgbClr val="CE181E"/>
                </a:solidFill>
              </a:rPr>
              <a:t> in a </a:t>
            </a:r>
            <a:r>
              <a:rPr lang="fr-FR" spc="-1" dirty="0" err="1">
                <a:solidFill>
                  <a:srgbClr val="CE181E"/>
                </a:solidFill>
              </a:rPr>
              <a:t>microfluidic</a:t>
            </a:r>
            <a:r>
              <a:rPr lang="fr-FR" spc="-1" dirty="0">
                <a:solidFill>
                  <a:srgbClr val="CE181E"/>
                </a:solidFill>
              </a:rPr>
              <a:t> chip </a:t>
            </a:r>
            <a:r>
              <a:rPr lang="fr-FR" spc="-1" dirty="0" err="1">
                <a:solidFill>
                  <a:srgbClr val="CE181E"/>
                </a:solidFill>
              </a:rPr>
              <a:t>with</a:t>
            </a:r>
            <a:r>
              <a:rPr lang="fr-FR" spc="-1" dirty="0">
                <a:solidFill>
                  <a:srgbClr val="CE181E"/>
                </a:solidFill>
              </a:rPr>
              <a:t> VCSEL and </a:t>
            </a:r>
            <a:r>
              <a:rPr lang="fr-FR" spc="-1" dirty="0" err="1">
                <a:solidFill>
                  <a:srgbClr val="CE181E"/>
                </a:solidFill>
              </a:rPr>
              <a:t>integrated</a:t>
            </a:r>
            <a:r>
              <a:rPr lang="fr-FR" spc="-1" dirty="0">
                <a:solidFill>
                  <a:srgbClr val="CE181E"/>
                </a:solidFill>
              </a:rPr>
              <a:t> </a:t>
            </a:r>
            <a:r>
              <a:rPr lang="fr-FR" spc="-1" dirty="0" err="1">
                <a:solidFill>
                  <a:srgbClr val="CE181E"/>
                </a:solidFill>
              </a:rPr>
              <a:t>optics</a:t>
            </a:r>
            <a:br>
              <a:rPr lang="fr-FR" spc="-1" dirty="0">
                <a:solidFill>
                  <a:srgbClr val="CE181E"/>
                </a:solidFill>
              </a:rPr>
            </a:br>
            <a:endParaRPr lang="fr-FR" spc="-1" dirty="0">
              <a:solidFill>
                <a:srgbClr val="CE181E"/>
              </a:solidFill>
            </a:endParaRPr>
          </a:p>
        </p:txBody>
      </p:sp>
      <p:sp>
        <p:nvSpPr>
          <p:cNvPr id="18" name="TextShape 14">
            <a:extLst>
              <a:ext uri="{FF2B5EF4-FFF2-40B4-BE49-F238E27FC236}">
                <a16:creationId xmlns:a16="http://schemas.microsoft.com/office/drawing/2014/main" id="{B20C5400-325A-B44E-8D0A-9CFCA6EBFC85}"/>
              </a:ext>
            </a:extLst>
          </p:cNvPr>
          <p:cNvSpPr txBox="1"/>
          <p:nvPr/>
        </p:nvSpPr>
        <p:spPr>
          <a:xfrm>
            <a:off x="5649248" y="5769579"/>
            <a:ext cx="3600000" cy="401400"/>
          </a:xfrm>
          <a:prstGeom prst="rect">
            <a:avLst/>
          </a:prstGeom>
          <a:noFill/>
          <a:ln>
            <a:noFill/>
          </a:ln>
        </p:spPr>
        <p:txBody>
          <a:bodyPr lIns="90000" tIns="45000" rIns="90000" bIns="45000"/>
          <a:lstStyle/>
          <a:p>
            <a:pPr algn="ctr">
              <a:lnSpc>
                <a:spcPct val="100000"/>
              </a:lnSpc>
            </a:pPr>
            <a:r>
              <a:rPr lang="fr-FR" sz="1100" i="1" dirty="0" err="1">
                <a:solidFill>
                  <a:srgbClr val="C00000"/>
                </a:solidFill>
              </a:rPr>
              <a:t>Yu</a:t>
            </a:r>
            <a:r>
              <a:rPr lang="fr-FR" sz="1100" i="1" dirty="0">
                <a:solidFill>
                  <a:srgbClr val="C00000"/>
                </a:solidFill>
              </a:rPr>
              <a:t> Zhao et al. </a:t>
            </a:r>
            <a:r>
              <a:rPr lang="fr-FR" sz="1100" i="1" dirty="0" err="1">
                <a:solidFill>
                  <a:srgbClr val="C00000"/>
                </a:solidFill>
              </a:rPr>
              <a:t>Opt</a:t>
            </a:r>
            <a:r>
              <a:rPr lang="fr-FR" sz="1100" i="1" dirty="0">
                <a:solidFill>
                  <a:srgbClr val="C00000"/>
                </a:solidFill>
              </a:rPr>
              <a:t>. Express 2016</a:t>
            </a:r>
          </a:p>
          <a:p>
            <a:pPr algn="ctr">
              <a:lnSpc>
                <a:spcPct val="100000"/>
              </a:lnSpc>
            </a:pPr>
            <a:r>
              <a:rPr lang="fr-FR" sz="1100" i="1" dirty="0" err="1">
                <a:solidFill>
                  <a:srgbClr val="C00000"/>
                </a:solidFill>
              </a:rPr>
              <a:t>Yu</a:t>
            </a:r>
            <a:r>
              <a:rPr lang="fr-FR" sz="1100" i="1" dirty="0">
                <a:solidFill>
                  <a:srgbClr val="C00000"/>
                </a:solidFill>
              </a:rPr>
              <a:t> Zhao et al. </a:t>
            </a:r>
            <a:r>
              <a:rPr lang="fr-FR" sz="1100" i="1" dirty="0" err="1">
                <a:solidFill>
                  <a:srgbClr val="C00000"/>
                </a:solidFill>
              </a:rPr>
              <a:t>Eurosensors</a:t>
            </a:r>
            <a:r>
              <a:rPr lang="fr-FR" sz="1100" i="1" dirty="0">
                <a:solidFill>
                  <a:srgbClr val="C00000"/>
                </a:solidFill>
              </a:rPr>
              <a:t> 2017</a:t>
            </a:r>
            <a:endParaRPr lang="fr-FR" sz="1100" b="0" strike="noStrike" spc="-1" dirty="0">
              <a:solidFill>
                <a:srgbClr val="C00000"/>
              </a:solidFill>
              <a:latin typeface="Arial"/>
            </a:endParaRPr>
          </a:p>
        </p:txBody>
      </p:sp>
      <p:pic>
        <p:nvPicPr>
          <p:cNvPr id="25" name="Picture 3">
            <a:extLst>
              <a:ext uri="{FF2B5EF4-FFF2-40B4-BE49-F238E27FC236}">
                <a16:creationId xmlns:a16="http://schemas.microsoft.com/office/drawing/2014/main" id="{86246EEC-CF1B-6D47-A058-B371B848D0C1}"/>
              </a:ext>
            </a:extLst>
          </p:cNvPr>
          <p:cNvPicPr>
            <a:picLocks noChangeAspect="1"/>
          </p:cNvPicPr>
          <p:nvPr/>
        </p:nvPicPr>
        <p:blipFill rotWithShape="1">
          <a:blip r:embed="rId3">
            <a:extLst>
              <a:ext uri="{28A0092B-C50C-407E-A947-70E740481C1C}">
                <a14:useLocalDpi xmlns:a14="http://schemas.microsoft.com/office/drawing/2010/main" val="0"/>
              </a:ext>
            </a:extLst>
          </a:blip>
          <a:srcRect l="10881" r="53146" b="27971"/>
          <a:stretch/>
        </p:blipFill>
        <p:spPr>
          <a:xfrm>
            <a:off x="313888" y="1700410"/>
            <a:ext cx="2736940" cy="2179521"/>
          </a:xfrm>
          <a:prstGeom prst="rect">
            <a:avLst/>
          </a:prstGeom>
        </p:spPr>
      </p:pic>
      <p:pic>
        <p:nvPicPr>
          <p:cNvPr id="26" name="Picture 3">
            <a:extLst>
              <a:ext uri="{FF2B5EF4-FFF2-40B4-BE49-F238E27FC236}">
                <a16:creationId xmlns:a16="http://schemas.microsoft.com/office/drawing/2014/main" id="{8125D054-9FC5-2045-98A2-14993D8F6F67}"/>
              </a:ext>
            </a:extLst>
          </p:cNvPr>
          <p:cNvPicPr>
            <a:picLocks noChangeAspect="1"/>
          </p:cNvPicPr>
          <p:nvPr/>
        </p:nvPicPr>
        <p:blipFill rotWithShape="1">
          <a:blip r:embed="rId3">
            <a:extLst>
              <a:ext uri="{28A0092B-C50C-407E-A947-70E740481C1C}">
                <a14:useLocalDpi xmlns:a14="http://schemas.microsoft.com/office/drawing/2010/main" val="0"/>
              </a:ext>
            </a:extLst>
          </a:blip>
          <a:srcRect l="46033" r="10388" b="27971"/>
          <a:stretch/>
        </p:blipFill>
        <p:spPr>
          <a:xfrm>
            <a:off x="746206" y="3866826"/>
            <a:ext cx="3153917" cy="2073264"/>
          </a:xfrm>
          <a:prstGeom prst="rect">
            <a:avLst/>
          </a:prstGeom>
        </p:spPr>
      </p:pic>
      <p:sp>
        <p:nvSpPr>
          <p:cNvPr id="29" name="Titre 1">
            <a:extLst>
              <a:ext uri="{FF2B5EF4-FFF2-40B4-BE49-F238E27FC236}">
                <a16:creationId xmlns:a16="http://schemas.microsoft.com/office/drawing/2014/main" id="{7B11968D-B214-604B-AC19-FA930D29F659}"/>
              </a:ext>
            </a:extLst>
          </p:cNvPr>
          <p:cNvSpPr>
            <a:spLocks noGrp="1"/>
          </p:cNvSpPr>
          <p:nvPr>
            <p:ph type="title"/>
          </p:nvPr>
        </p:nvSpPr>
        <p:spPr>
          <a:xfrm>
            <a:off x="1563688" y="92076"/>
            <a:ext cx="8208536" cy="638174"/>
          </a:xfrm>
        </p:spPr>
        <p:txBody>
          <a:bodyPr>
            <a:noAutofit/>
          </a:bodyPr>
          <a:lstStyle/>
          <a:p>
            <a:r>
              <a:rPr lang="en-US" sz="2800" b="1" i="1" dirty="0"/>
              <a:t>In vitro </a:t>
            </a:r>
            <a:r>
              <a:rPr lang="en-US" sz="2800" dirty="0" err="1"/>
              <a:t>biophotonic</a:t>
            </a:r>
            <a:r>
              <a:rPr lang="en-US" sz="2800" dirty="0"/>
              <a:t> sensing</a:t>
            </a:r>
          </a:p>
        </p:txBody>
      </p:sp>
      <p:sp>
        <p:nvSpPr>
          <p:cNvPr id="30" name="Rectangle 29">
            <a:extLst>
              <a:ext uri="{FF2B5EF4-FFF2-40B4-BE49-F238E27FC236}">
                <a16:creationId xmlns:a16="http://schemas.microsoft.com/office/drawing/2014/main" id="{D9D4AF67-3026-9D47-8C11-FC3F69F4D420}"/>
              </a:ext>
            </a:extLst>
          </p:cNvPr>
          <p:cNvSpPr/>
          <p:nvPr/>
        </p:nvSpPr>
        <p:spPr>
          <a:xfrm>
            <a:off x="233868" y="1132985"/>
            <a:ext cx="4178595" cy="646331"/>
          </a:xfrm>
          <a:prstGeom prst="rect">
            <a:avLst/>
          </a:prstGeom>
        </p:spPr>
        <p:txBody>
          <a:bodyPr wrap="square">
            <a:spAutoFit/>
          </a:bodyPr>
          <a:lstStyle/>
          <a:p>
            <a:r>
              <a:rPr lang="en-US" dirty="0">
                <a:solidFill>
                  <a:srgbClr val="C00000"/>
                </a:solidFill>
              </a:rPr>
              <a:t>Single-nucleotide difference discrimination for pancreatic adenocarcinoma diagnostic </a:t>
            </a:r>
          </a:p>
        </p:txBody>
      </p:sp>
      <p:sp>
        <p:nvSpPr>
          <p:cNvPr id="32" name="TextShape 8">
            <a:extLst>
              <a:ext uri="{FF2B5EF4-FFF2-40B4-BE49-F238E27FC236}">
                <a16:creationId xmlns:a16="http://schemas.microsoft.com/office/drawing/2014/main" id="{B7537A58-E81D-0E48-8683-56B1C82B4A92}"/>
              </a:ext>
            </a:extLst>
          </p:cNvPr>
          <p:cNvSpPr txBox="1"/>
          <p:nvPr/>
        </p:nvSpPr>
        <p:spPr>
          <a:xfrm>
            <a:off x="998734" y="5864354"/>
            <a:ext cx="2380752" cy="354600"/>
          </a:xfrm>
          <a:prstGeom prst="rect">
            <a:avLst/>
          </a:prstGeom>
          <a:noFill/>
          <a:ln>
            <a:noFill/>
          </a:ln>
        </p:spPr>
        <p:txBody>
          <a:bodyPr lIns="90000" tIns="45000" rIns="90000" bIns="45000"/>
          <a:lstStyle/>
          <a:p>
            <a:pPr algn="ctr">
              <a:lnSpc>
                <a:spcPct val="100000"/>
              </a:lnSpc>
            </a:pPr>
            <a:r>
              <a:rPr lang="fr-FR" sz="1200" i="1" spc="-1" dirty="0">
                <a:solidFill>
                  <a:srgbClr val="CE181E"/>
                </a:solidFill>
                <a:ea typeface="Times New Roman"/>
              </a:rPr>
              <a:t>J. </a:t>
            </a:r>
            <a:r>
              <a:rPr lang="fr-FR" sz="1200" i="1" spc="-1" dirty="0" err="1">
                <a:solidFill>
                  <a:srgbClr val="CE181E"/>
                </a:solidFill>
                <a:ea typeface="Times New Roman"/>
              </a:rPr>
              <a:t>Cacheux</a:t>
            </a:r>
            <a:r>
              <a:rPr lang="fr-FR" sz="1200" b="0" i="1" strike="noStrike" spc="-1" dirty="0">
                <a:solidFill>
                  <a:srgbClr val="CE181E"/>
                </a:solidFill>
                <a:ea typeface="Times New Roman"/>
              </a:rPr>
              <a:t> et al.  ACS </a:t>
            </a:r>
            <a:r>
              <a:rPr lang="fr-FR" sz="1200" b="0" i="1" strike="noStrike" spc="-1" dirty="0" err="1">
                <a:solidFill>
                  <a:srgbClr val="CE181E"/>
                </a:solidFill>
                <a:ea typeface="Times New Roman"/>
              </a:rPr>
              <a:t>Sensors</a:t>
            </a:r>
            <a:r>
              <a:rPr lang="fr-FR" sz="1200" b="0" i="1" strike="noStrike" spc="-1" dirty="0">
                <a:solidFill>
                  <a:srgbClr val="CE181E"/>
                </a:solidFill>
                <a:ea typeface="Times New Roman"/>
              </a:rPr>
              <a:t>. 2018</a:t>
            </a:r>
            <a:endParaRPr lang="fr-FR" sz="1200" b="0" i="1" strike="noStrike" spc="-1" dirty="0">
              <a:solidFill>
                <a:srgbClr val="CE181E"/>
              </a:solidFill>
            </a:endParaRPr>
          </a:p>
        </p:txBody>
      </p:sp>
      <p:grpSp>
        <p:nvGrpSpPr>
          <p:cNvPr id="6" name="Groupe 5">
            <a:extLst>
              <a:ext uri="{FF2B5EF4-FFF2-40B4-BE49-F238E27FC236}">
                <a16:creationId xmlns:a16="http://schemas.microsoft.com/office/drawing/2014/main" id="{88D04BBA-DCA4-0E43-B37F-BFA09F5D30A4}"/>
              </a:ext>
            </a:extLst>
          </p:cNvPr>
          <p:cNvGrpSpPr/>
          <p:nvPr/>
        </p:nvGrpSpPr>
        <p:grpSpPr>
          <a:xfrm>
            <a:off x="5147887" y="2000094"/>
            <a:ext cx="3292329" cy="1866731"/>
            <a:chOff x="5516551" y="2126736"/>
            <a:chExt cx="3292329" cy="1866731"/>
          </a:xfrm>
        </p:grpSpPr>
        <p:grpSp>
          <p:nvGrpSpPr>
            <p:cNvPr id="40" name="Groupe 39">
              <a:extLst>
                <a:ext uri="{FF2B5EF4-FFF2-40B4-BE49-F238E27FC236}">
                  <a16:creationId xmlns:a16="http://schemas.microsoft.com/office/drawing/2014/main" id="{0012B3D3-8925-0E4A-A2C8-B3326C08486C}"/>
                </a:ext>
              </a:extLst>
            </p:cNvPr>
            <p:cNvGrpSpPr/>
            <p:nvPr/>
          </p:nvGrpSpPr>
          <p:grpSpPr>
            <a:xfrm>
              <a:off x="5516551" y="2126736"/>
              <a:ext cx="3292329" cy="1866731"/>
              <a:chOff x="7031520" y="1452845"/>
              <a:chExt cx="3832493" cy="2239901"/>
            </a:xfrm>
          </p:grpSpPr>
          <p:grpSp>
            <p:nvGrpSpPr>
              <p:cNvPr id="34" name="Groupe 33">
                <a:extLst>
                  <a:ext uri="{FF2B5EF4-FFF2-40B4-BE49-F238E27FC236}">
                    <a16:creationId xmlns:a16="http://schemas.microsoft.com/office/drawing/2014/main" id="{C134CB86-1024-E347-A269-8A3EF5A988F9}"/>
                  </a:ext>
                </a:extLst>
              </p:cNvPr>
              <p:cNvGrpSpPr/>
              <p:nvPr/>
            </p:nvGrpSpPr>
            <p:grpSpPr>
              <a:xfrm>
                <a:off x="7031520" y="1452845"/>
                <a:ext cx="2699153" cy="2239901"/>
                <a:chOff x="5315258" y="1814167"/>
                <a:chExt cx="3793116" cy="3235563"/>
              </a:xfrm>
            </p:grpSpPr>
            <p:pic>
              <p:nvPicPr>
                <p:cNvPr id="35" name="Image 34">
                  <a:extLst>
                    <a:ext uri="{FF2B5EF4-FFF2-40B4-BE49-F238E27FC236}">
                      <a16:creationId xmlns:a16="http://schemas.microsoft.com/office/drawing/2014/main" id="{60993F24-514C-6343-A748-D3E520F0A3BD}"/>
                    </a:ext>
                  </a:extLst>
                </p:cNvPr>
                <p:cNvPicPr>
                  <a:picLocks noChangeAspect="1"/>
                </p:cNvPicPr>
                <p:nvPr/>
              </p:nvPicPr>
              <p:blipFill>
                <a:blip r:embed="rId4" cstate="print"/>
                <a:stretch>
                  <a:fillRect/>
                </a:stretch>
              </p:blipFill>
              <p:spPr>
                <a:xfrm>
                  <a:off x="5315258" y="1814167"/>
                  <a:ext cx="3793116" cy="3235563"/>
                </a:xfrm>
                <a:prstGeom prst="rect">
                  <a:avLst/>
                </a:prstGeom>
                <a:ln>
                  <a:solidFill>
                    <a:srgbClr val="FF0000"/>
                  </a:solidFill>
                </a:ln>
              </p:spPr>
            </p:pic>
            <p:sp>
              <p:nvSpPr>
                <p:cNvPr id="36" name="ZoneTexte 35">
                  <a:extLst>
                    <a:ext uri="{FF2B5EF4-FFF2-40B4-BE49-F238E27FC236}">
                      <a16:creationId xmlns:a16="http://schemas.microsoft.com/office/drawing/2014/main" id="{C29F19F8-C6AB-D347-88C4-9B36CF70A21F}"/>
                    </a:ext>
                  </a:extLst>
                </p:cNvPr>
                <p:cNvSpPr txBox="1"/>
                <p:nvPr/>
              </p:nvSpPr>
              <p:spPr>
                <a:xfrm>
                  <a:off x="6887689" y="2742003"/>
                  <a:ext cx="1339564" cy="441586"/>
                </a:xfrm>
                <a:prstGeom prst="rect">
                  <a:avLst/>
                </a:prstGeom>
                <a:noFill/>
              </p:spPr>
              <p:txBody>
                <a:bodyPr wrap="none" rtlCol="0">
                  <a:spAutoFit/>
                </a:bodyPr>
                <a:lstStyle/>
                <a:p>
                  <a:r>
                    <a:rPr lang="en-US" sz="1000" b="1" dirty="0">
                      <a:solidFill>
                        <a:srgbClr val="FF0000"/>
                      </a:solidFill>
                    </a:rPr>
                    <a:t>Collimation</a:t>
                  </a:r>
                </a:p>
              </p:txBody>
            </p:sp>
            <p:sp>
              <p:nvSpPr>
                <p:cNvPr id="37" name="ZoneTexte 36">
                  <a:extLst>
                    <a:ext uri="{FF2B5EF4-FFF2-40B4-BE49-F238E27FC236}">
                      <a16:creationId xmlns:a16="http://schemas.microsoft.com/office/drawing/2014/main" id="{ABB5156E-C288-5349-9FA0-E3CFE1A5CCFF}"/>
                    </a:ext>
                  </a:extLst>
                </p:cNvPr>
                <p:cNvSpPr txBox="1"/>
                <p:nvPr/>
              </p:nvSpPr>
              <p:spPr>
                <a:xfrm>
                  <a:off x="6887691" y="3491343"/>
                  <a:ext cx="1186178" cy="455386"/>
                </a:xfrm>
                <a:prstGeom prst="rect">
                  <a:avLst/>
                </a:prstGeom>
                <a:noFill/>
              </p:spPr>
              <p:txBody>
                <a:bodyPr wrap="none" rtlCol="0">
                  <a:spAutoFit/>
                </a:bodyPr>
                <a:lstStyle/>
                <a:p>
                  <a:r>
                    <a:rPr lang="en-US" sz="1000" b="1" dirty="0">
                      <a:solidFill>
                        <a:srgbClr val="FF0000"/>
                      </a:solidFill>
                    </a:rPr>
                    <a:t>Focusing</a:t>
                  </a:r>
                </a:p>
              </p:txBody>
            </p:sp>
          </p:grpSp>
          <p:cxnSp>
            <p:nvCxnSpPr>
              <p:cNvPr id="38" name="Connecteur droit avec flèche 37">
                <a:extLst>
                  <a:ext uri="{FF2B5EF4-FFF2-40B4-BE49-F238E27FC236}">
                    <a16:creationId xmlns:a16="http://schemas.microsoft.com/office/drawing/2014/main" id="{B51FE087-4166-7049-9F16-0247D6CEF795}"/>
                  </a:ext>
                </a:extLst>
              </p:cNvPr>
              <p:cNvCxnSpPr/>
              <p:nvPr/>
            </p:nvCxnSpPr>
            <p:spPr>
              <a:xfrm flipH="1">
                <a:off x="9974833" y="1452845"/>
                <a:ext cx="4729" cy="2226078"/>
              </a:xfrm>
              <a:prstGeom prst="straightConnector1">
                <a:avLst/>
              </a:prstGeom>
              <a:ln w="57150">
                <a:solidFill>
                  <a:srgbClr val="FF0000"/>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39" name="ZoneTexte 38">
                <a:extLst>
                  <a:ext uri="{FF2B5EF4-FFF2-40B4-BE49-F238E27FC236}">
                    <a16:creationId xmlns:a16="http://schemas.microsoft.com/office/drawing/2014/main" id="{4B7C9521-1A86-8641-9544-65B259E652E6}"/>
                  </a:ext>
                </a:extLst>
              </p:cNvPr>
              <p:cNvSpPr txBox="1"/>
              <p:nvPr/>
            </p:nvSpPr>
            <p:spPr>
              <a:xfrm>
                <a:off x="10164783" y="2180247"/>
                <a:ext cx="699230" cy="307777"/>
              </a:xfrm>
              <a:prstGeom prst="rect">
                <a:avLst/>
              </a:prstGeom>
              <a:noFill/>
            </p:spPr>
            <p:txBody>
              <a:bodyPr wrap="square" rtlCol="0">
                <a:spAutoFit/>
              </a:bodyPr>
              <a:lstStyle/>
              <a:p>
                <a:r>
                  <a:rPr lang="en-US" sz="1400" dirty="0">
                    <a:solidFill>
                      <a:srgbClr val="FF0000"/>
                    </a:solidFill>
                  </a:rPr>
                  <a:t>&lt;1cm</a:t>
                </a:r>
              </a:p>
            </p:txBody>
          </p:sp>
        </p:grpSp>
        <p:sp>
          <p:nvSpPr>
            <p:cNvPr id="41" name="ZoneTexte 40">
              <a:extLst>
                <a:ext uri="{FF2B5EF4-FFF2-40B4-BE49-F238E27FC236}">
                  <a16:creationId xmlns:a16="http://schemas.microsoft.com/office/drawing/2014/main" id="{FA28CD4E-014F-3E40-B910-76E4762A2B2C}"/>
                </a:ext>
              </a:extLst>
            </p:cNvPr>
            <p:cNvSpPr txBox="1"/>
            <p:nvPr/>
          </p:nvSpPr>
          <p:spPr>
            <a:xfrm>
              <a:off x="6405170" y="3351092"/>
              <a:ext cx="413896" cy="230832"/>
            </a:xfrm>
            <a:prstGeom prst="rect">
              <a:avLst/>
            </a:prstGeom>
            <a:noFill/>
          </p:spPr>
          <p:txBody>
            <a:bodyPr wrap="none" rtlCol="0">
              <a:spAutoFit/>
            </a:bodyPr>
            <a:lstStyle/>
            <a:p>
              <a:r>
                <a:rPr lang="en-US" sz="900" dirty="0"/>
                <a:t>Fluid</a:t>
              </a:r>
            </a:p>
          </p:txBody>
        </p:sp>
      </p:grpSp>
      <p:pic>
        <p:nvPicPr>
          <p:cNvPr id="42" name="Espace réservé du contenu 3">
            <a:extLst>
              <a:ext uri="{FF2B5EF4-FFF2-40B4-BE49-F238E27FC236}">
                <a16:creationId xmlns:a16="http://schemas.microsoft.com/office/drawing/2014/main" id="{8162C76C-E637-3242-B46D-071FF375866B}"/>
              </a:ext>
            </a:extLst>
          </p:cNvPr>
          <p:cNvPicPr>
            <a:picLocks/>
          </p:cNvPicPr>
          <p:nvPr/>
        </p:nvPicPr>
        <p:blipFill>
          <a:blip r:embed="rId5" cstate="print"/>
          <a:srcRect/>
          <a:stretch>
            <a:fillRect/>
          </a:stretch>
        </p:blipFill>
        <p:spPr bwMode="auto">
          <a:xfrm>
            <a:off x="7176977" y="3911595"/>
            <a:ext cx="2526481" cy="1857984"/>
          </a:xfrm>
          <a:prstGeom prst="rect">
            <a:avLst/>
          </a:prstGeom>
          <a:noFill/>
          <a:ln w="9525">
            <a:noFill/>
            <a:miter lim="800000"/>
            <a:headEnd/>
            <a:tailEnd/>
          </a:ln>
        </p:spPr>
      </p:pic>
      <p:sp>
        <p:nvSpPr>
          <p:cNvPr id="43" name="ZoneTexte 42">
            <a:extLst>
              <a:ext uri="{FF2B5EF4-FFF2-40B4-BE49-F238E27FC236}">
                <a16:creationId xmlns:a16="http://schemas.microsoft.com/office/drawing/2014/main" id="{FC202C9D-3EDF-5549-BB9A-689977F6B7ED}"/>
              </a:ext>
            </a:extLst>
          </p:cNvPr>
          <p:cNvSpPr txBox="1"/>
          <p:nvPr/>
        </p:nvSpPr>
        <p:spPr>
          <a:xfrm>
            <a:off x="7698815" y="5286795"/>
            <a:ext cx="1353256" cy="261610"/>
          </a:xfrm>
          <a:prstGeom prst="rect">
            <a:avLst/>
          </a:prstGeom>
          <a:noFill/>
        </p:spPr>
        <p:txBody>
          <a:bodyPr wrap="none" rtlCol="0">
            <a:spAutoFit/>
          </a:bodyPr>
          <a:lstStyle/>
          <a:p>
            <a:r>
              <a:rPr lang="fr-FR" sz="1100" dirty="0" err="1"/>
              <a:t>With</a:t>
            </a:r>
            <a:r>
              <a:rPr lang="fr-FR" sz="1100" dirty="0"/>
              <a:t> </a:t>
            </a:r>
            <a:r>
              <a:rPr lang="fr-FR" sz="1100" dirty="0" err="1"/>
              <a:t>integrated</a:t>
            </a:r>
            <a:r>
              <a:rPr lang="fr-FR" sz="1100" dirty="0"/>
              <a:t> </a:t>
            </a:r>
            <a:r>
              <a:rPr lang="fr-FR" sz="1100" dirty="0" err="1"/>
              <a:t>lens</a:t>
            </a:r>
            <a:endParaRPr lang="fr-FR" sz="1100" dirty="0"/>
          </a:p>
        </p:txBody>
      </p:sp>
      <p:sp>
        <p:nvSpPr>
          <p:cNvPr id="7" name="ZoneTexte 6">
            <a:extLst>
              <a:ext uri="{FF2B5EF4-FFF2-40B4-BE49-F238E27FC236}">
                <a16:creationId xmlns:a16="http://schemas.microsoft.com/office/drawing/2014/main" id="{97883B87-E246-8640-B6C6-F3D55E16A567}"/>
              </a:ext>
            </a:extLst>
          </p:cNvPr>
          <p:cNvSpPr txBox="1"/>
          <p:nvPr/>
        </p:nvSpPr>
        <p:spPr>
          <a:xfrm>
            <a:off x="5084080" y="4394548"/>
            <a:ext cx="1820487" cy="738664"/>
          </a:xfrm>
          <a:prstGeom prst="rect">
            <a:avLst/>
          </a:prstGeom>
          <a:noFill/>
        </p:spPr>
        <p:txBody>
          <a:bodyPr wrap="square" rtlCol="0">
            <a:spAutoFit/>
          </a:bodyPr>
          <a:lstStyle/>
          <a:p>
            <a:r>
              <a:rPr lang="en-US" sz="1400" dirty="0">
                <a:solidFill>
                  <a:srgbClr val="C00000"/>
                </a:solidFill>
              </a:rPr>
              <a:t>Miniature  and non destructive  flow velocity quantification</a:t>
            </a:r>
          </a:p>
        </p:txBody>
      </p:sp>
      <p:sp>
        <p:nvSpPr>
          <p:cNvPr id="31" name="ZoneTexte 30">
            <a:extLst>
              <a:ext uri="{FF2B5EF4-FFF2-40B4-BE49-F238E27FC236}">
                <a16:creationId xmlns:a16="http://schemas.microsoft.com/office/drawing/2014/main" id="{17A8B2D5-2FF8-6B44-8246-506C24F66476}"/>
              </a:ext>
            </a:extLst>
          </p:cNvPr>
          <p:cNvSpPr txBox="1"/>
          <p:nvPr/>
        </p:nvSpPr>
        <p:spPr>
          <a:xfrm>
            <a:off x="2857193" y="2862812"/>
            <a:ext cx="1473612" cy="954107"/>
          </a:xfrm>
          <a:prstGeom prst="rect">
            <a:avLst/>
          </a:prstGeom>
          <a:noFill/>
        </p:spPr>
        <p:txBody>
          <a:bodyPr wrap="square" rtlCol="0">
            <a:spAutoFit/>
          </a:bodyPr>
          <a:lstStyle/>
          <a:p>
            <a:r>
              <a:rPr lang="en-US" sz="1400" dirty="0">
                <a:solidFill>
                  <a:srgbClr val="C00000"/>
                </a:solidFill>
              </a:rPr>
              <a:t>Selectivity enhanced with nanofluidic confinement</a:t>
            </a:r>
          </a:p>
        </p:txBody>
      </p:sp>
    </p:spTree>
    <p:extLst>
      <p:ext uri="{BB962C8B-B14F-4D97-AF65-F5344CB8AC3E}">
        <p14:creationId xmlns:p14="http://schemas.microsoft.com/office/powerpoint/2010/main" val="3040231751"/>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2472</TotalTime>
  <Words>1592</Words>
  <Application>Microsoft Macintosh PowerPoint</Application>
  <PresentationFormat>Format A4 (210 x 297 mm)</PresentationFormat>
  <Paragraphs>220</Paragraphs>
  <Slides>14</Slides>
  <Notes>12</Notes>
  <HiddenSlides>0</HiddenSlides>
  <MMClips>0</MMClips>
  <ScaleCrop>false</ScaleCrop>
  <HeadingPairs>
    <vt:vector size="8" baseType="variant">
      <vt:variant>
        <vt:lpstr>Polices utilisées</vt:lpstr>
      </vt:variant>
      <vt:variant>
        <vt:i4>10</vt:i4>
      </vt:variant>
      <vt:variant>
        <vt:lpstr>Thème</vt:lpstr>
      </vt:variant>
      <vt:variant>
        <vt:i4>2</vt:i4>
      </vt:variant>
      <vt:variant>
        <vt:lpstr>Serveurs OLE incorporés</vt:lpstr>
      </vt:variant>
      <vt:variant>
        <vt:i4>1</vt:i4>
      </vt:variant>
      <vt:variant>
        <vt:lpstr>Titres des diapositives</vt:lpstr>
      </vt:variant>
      <vt:variant>
        <vt:i4>14</vt:i4>
      </vt:variant>
    </vt:vector>
  </HeadingPairs>
  <TitlesOfParts>
    <vt:vector size="27" baseType="lpstr">
      <vt:lpstr>MS Mincho</vt:lpstr>
      <vt:lpstr>SimSun</vt:lpstr>
      <vt:lpstr>Arial</vt:lpstr>
      <vt:lpstr>Avenir Light</vt:lpstr>
      <vt:lpstr>Avenir Medium</vt:lpstr>
      <vt:lpstr>Calibri</vt:lpstr>
      <vt:lpstr>Courier New</vt:lpstr>
      <vt:lpstr>Lucida Grande</vt:lpstr>
      <vt:lpstr>Times New Roman</vt:lpstr>
      <vt:lpstr>Wingdings</vt:lpstr>
      <vt:lpstr>Thème Office</vt:lpstr>
      <vt:lpstr>Conception personnalisée</vt:lpstr>
      <vt:lpstr>Origin50.Graph</vt:lpstr>
      <vt:lpstr>Sensing and interactions developments for life sciences and environmental applications </vt:lpstr>
      <vt:lpstr>Context</vt:lpstr>
      <vt:lpstr>Applicative domains repartition at LAAS</vt:lpstr>
      <vt:lpstr>Environment sensing</vt:lpstr>
      <vt:lpstr>Environment impact on the living</vt:lpstr>
      <vt:lpstr>Sensing techniques repartition  within the BioMedical field</vt:lpstr>
      <vt:lpstr>In vitro biomechanical sensing</vt:lpstr>
      <vt:lpstr>In vitro label-free bioelectrical sensing</vt:lpstr>
      <vt:lpstr>In vitro biophotonic sensing</vt:lpstr>
      <vt:lpstr>In vivo sensing</vt:lpstr>
      <vt:lpstr>In vivo sensing</vt:lpstr>
      <vt:lpstr>Industrial transfers examples</vt:lpstr>
      <vt:lpstr>Conclusions - Perspectives</vt:lpstr>
      <vt:lpstr>The final words</vt:lpstr>
    </vt:vector>
  </TitlesOfParts>
  <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ddaurat</dc:creator>
  <cp:lastModifiedBy>grenier@laas.fr</cp:lastModifiedBy>
  <cp:revision>213</cp:revision>
  <cp:lastPrinted>2018-06-20T13:08:28Z</cp:lastPrinted>
  <dcterms:created xsi:type="dcterms:W3CDTF">2018-05-24T17:34:08Z</dcterms:created>
  <dcterms:modified xsi:type="dcterms:W3CDTF">2018-06-20T21:17:42Z</dcterms:modified>
</cp:coreProperties>
</file>